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6"/>
  </p:notesMasterIdLst>
  <p:sldIdLst>
    <p:sldId id="256" r:id="rId3"/>
    <p:sldId id="337" r:id="rId4"/>
    <p:sldId id="292" r:id="rId5"/>
    <p:sldId id="319" r:id="rId6"/>
    <p:sldId id="325" r:id="rId7"/>
    <p:sldId id="322" r:id="rId8"/>
    <p:sldId id="346" r:id="rId9"/>
    <p:sldId id="347" r:id="rId10"/>
    <p:sldId id="345" r:id="rId11"/>
    <p:sldId id="327" r:id="rId12"/>
    <p:sldId id="331" r:id="rId13"/>
    <p:sldId id="348" r:id="rId14"/>
    <p:sldId id="297"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6FF"/>
    <a:srgbClr val="5A93FB"/>
    <a:srgbClr val="5597D3"/>
    <a:srgbClr val="4797D0"/>
    <a:srgbClr val="FFFFFF"/>
    <a:srgbClr val="3E8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6"/>
    <p:restoredTop sz="60674"/>
  </p:normalViewPr>
  <p:slideViewPr>
    <p:cSldViewPr snapToGrid="0" snapToObjects="1">
      <p:cViewPr varScale="1">
        <p:scale>
          <a:sx n="62" d="100"/>
          <a:sy n="62"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377D7-A413-DE47-8B4B-38C397D96262}" type="datetimeFigureOut">
              <a:rPr lang="de-DE" smtClean="0"/>
              <a:t>05.12.23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605D5-CB27-3D4E-9971-52DEAE75E560}" type="slidenum">
              <a:rPr lang="de-DE" smtClean="0"/>
              <a:t>‹Nr.›</a:t>
            </a:fld>
            <a:endParaRPr lang="de-DE"/>
          </a:p>
        </p:txBody>
      </p:sp>
    </p:spTree>
    <p:extLst>
      <p:ext uri="{BB962C8B-B14F-4D97-AF65-F5344CB8AC3E}">
        <p14:creationId xmlns:p14="http://schemas.microsoft.com/office/powerpoint/2010/main" val="354856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a.ccc.de/v/pw19-263-digitale-gewalt-gegen-fraue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rauen-gegen-gewalt.de/de/aktionen-themen/bff-aktiv-gegen-digitale-gewalt.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60E605D5-CB27-3D4E-9971-52DEAE75E560}" type="slidenum">
              <a:rPr lang="de-DE" smtClean="0"/>
              <a:t>1</a:t>
            </a:fld>
            <a:endParaRPr lang="de-DE"/>
          </a:p>
        </p:txBody>
      </p:sp>
    </p:spTree>
    <p:extLst>
      <p:ext uri="{BB962C8B-B14F-4D97-AF65-F5344CB8AC3E}">
        <p14:creationId xmlns:p14="http://schemas.microsoft.com/office/powerpoint/2010/main" val="725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lnSpc>
                <a:spcPct val="100000"/>
              </a:lnSpc>
              <a:spcBef>
                <a:spcPts val="0"/>
              </a:spcBef>
              <a:spcAft>
                <a:spcPts val="0"/>
              </a:spcAft>
              <a:buSzPts val="1400"/>
              <a:buNone/>
            </a:pPr>
            <a:r>
              <a:rPr lang="de-DE" dirty="0"/>
              <a:t>„Grundrechtskonform und zukunftsoffen“, was heißt das?</a:t>
            </a:r>
          </a:p>
          <a:p>
            <a:pPr marL="171450" lvl="0" indent="-171450" algn="l" rtl="0">
              <a:lnSpc>
                <a:spcPct val="100000"/>
              </a:lnSpc>
              <a:spcBef>
                <a:spcPts val="0"/>
              </a:spcBef>
              <a:spcAft>
                <a:spcPts val="0"/>
              </a:spcAft>
              <a:buSzPts val="1400"/>
              <a:buFontTx/>
              <a:buChar char="-"/>
            </a:pPr>
            <a:r>
              <a:rPr lang="de-DE" dirty="0"/>
              <a:t>Gerichte sollen verhältnismäßige Maßnahmen zur Beendigung digitaler Gewalt anordnen können</a:t>
            </a:r>
          </a:p>
          <a:p>
            <a:pPr marL="171450" lvl="0" indent="-171450" algn="l" rtl="0">
              <a:lnSpc>
                <a:spcPct val="100000"/>
              </a:lnSpc>
              <a:spcBef>
                <a:spcPts val="0"/>
              </a:spcBef>
              <a:spcAft>
                <a:spcPts val="0"/>
              </a:spcAft>
              <a:buSzPts val="1400"/>
              <a:buFontTx/>
              <a:buChar char="-"/>
            </a:pPr>
            <a:r>
              <a:rPr lang="de-DE" dirty="0"/>
              <a:t>Dazu gehören insbesondere vorübergehende oder dauerhafte </a:t>
            </a:r>
            <a:r>
              <a:rPr lang="de-DE" dirty="0" err="1"/>
              <a:t>Accountsperren</a:t>
            </a:r>
            <a:r>
              <a:rPr lang="de-DE" dirty="0"/>
              <a:t>.</a:t>
            </a:r>
          </a:p>
          <a:p>
            <a:pPr marL="0" lvl="0" indent="0" algn="l" rtl="0">
              <a:lnSpc>
                <a:spcPct val="100000"/>
              </a:lnSpc>
              <a:spcBef>
                <a:spcPts val="0"/>
              </a:spcBef>
              <a:spcAft>
                <a:spcPts val="0"/>
              </a:spcAft>
              <a:buSzPts val="1400"/>
              <a:buFontTx/>
              <a:buNone/>
            </a:pPr>
            <a:endParaRPr lang="de-DE" dirty="0"/>
          </a:p>
          <a:p>
            <a:pPr marL="0" lvl="0" indent="0" algn="l" rtl="0">
              <a:lnSpc>
                <a:spcPct val="100000"/>
              </a:lnSpc>
              <a:spcBef>
                <a:spcPts val="0"/>
              </a:spcBef>
              <a:spcAft>
                <a:spcPts val="0"/>
              </a:spcAft>
              <a:buSzPts val="1400"/>
              <a:buFontTx/>
              <a:buNone/>
            </a:pPr>
            <a:r>
              <a:rPr lang="de-DE" dirty="0"/>
              <a:t>„auch gegen anonyme Accounts“</a:t>
            </a:r>
          </a:p>
          <a:p>
            <a:pPr marL="0" lvl="0" indent="0" algn="l" rtl="0">
              <a:lnSpc>
                <a:spcPct val="100000"/>
              </a:lnSpc>
              <a:spcBef>
                <a:spcPts val="0"/>
              </a:spcBef>
              <a:spcAft>
                <a:spcPts val="0"/>
              </a:spcAft>
              <a:buSzPts val="1400"/>
              <a:buFontTx/>
              <a:buNone/>
            </a:pPr>
            <a:endParaRPr lang="de-DE" dirty="0"/>
          </a:p>
          <a:p>
            <a:pPr marL="0" lvl="0" indent="0" algn="l" rtl="0">
              <a:lnSpc>
                <a:spcPct val="100000"/>
              </a:lnSpc>
              <a:spcBef>
                <a:spcPts val="0"/>
              </a:spcBef>
              <a:spcAft>
                <a:spcPts val="0"/>
              </a:spcAft>
              <a:buSzPts val="1400"/>
              <a:buFontTx/>
              <a:buNone/>
            </a:pPr>
            <a:r>
              <a:rPr lang="de-DE" dirty="0"/>
              <a:t>Antrag auf Sperre soll möglich sein, ohne zu wissen, welche Person hinter einem Account steht &gt;&gt;&gt; Damit werden auch anonyme Accounts endlich greifbar; Das umgeht das zentrale Problem, an dem die Strafverfolgung derzeit scheitert; Und funktioniert ohne neue Datenkraken; auskunftsverfahren dauern immer lange </a:t>
            </a:r>
          </a:p>
          <a:p>
            <a:pPr marL="0" lvl="0" indent="0" algn="l" rtl="0">
              <a:lnSpc>
                <a:spcPct val="100000"/>
              </a:lnSpc>
              <a:spcBef>
                <a:spcPts val="0"/>
              </a:spcBef>
              <a:spcAft>
                <a:spcPts val="0"/>
              </a:spcAft>
              <a:buSzPts val="1400"/>
              <a:buFontTx/>
              <a:buNone/>
            </a:pPr>
            <a:endParaRPr lang="de-DE"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de-DE" dirty="0"/>
              <a:t>Schnelle Verfahren: </a:t>
            </a:r>
            <a:r>
              <a:rPr lang="de-DE" sz="1800" dirty="0">
                <a:effectLst/>
                <a:latin typeface="Dosis" pitchFamily="2" charset="77"/>
              </a:rPr>
              <a:t>Gerichte entscheiden in bestimmten Eilverfahren bereits heute schnell und effektiv – beispielsweise in presserechtlichen Verfahren wegen rechtswidriger </a:t>
            </a:r>
            <a:r>
              <a:rPr lang="de-DE" sz="1800" dirty="0" err="1">
                <a:effectLst/>
                <a:latin typeface="Dosis" pitchFamily="2" charset="77"/>
              </a:rPr>
              <a:t>Äußerungen</a:t>
            </a:r>
            <a:r>
              <a:rPr lang="de-DE" sz="1800" dirty="0">
                <a:effectLst/>
                <a:latin typeface="Dosis" pitchFamily="2" charset="77"/>
              </a:rPr>
              <a:t> oder auch in (analogen) Gewaltschutzverfahren innerhalb weniger Tage. Entscheidende Faktoren sind </a:t>
            </a:r>
            <a:r>
              <a:rPr lang="de-DE" sz="1800" dirty="0" err="1">
                <a:effectLst/>
                <a:latin typeface="Dosis" pitchFamily="2" charset="77"/>
              </a:rPr>
              <a:t>hierfür</a:t>
            </a:r>
            <a:r>
              <a:rPr lang="de-DE" sz="1800" dirty="0">
                <a:effectLst/>
                <a:latin typeface="Dosis" pitchFamily="2" charset="77"/>
              </a:rPr>
              <a:t> die </a:t>
            </a:r>
            <a:r>
              <a:rPr lang="de-DE" sz="1800" b="1" dirty="0">
                <a:effectLst/>
                <a:latin typeface="Dosis" pitchFamily="2" charset="77"/>
              </a:rPr>
              <a:t>Spezialisierung der Gerichte </a:t>
            </a:r>
            <a:r>
              <a:rPr lang="de-DE" sz="1800" dirty="0">
                <a:effectLst/>
                <a:latin typeface="Dosis" pitchFamily="2" charset="77"/>
              </a:rPr>
              <a:t>und eine </a:t>
            </a:r>
            <a:r>
              <a:rPr lang="de-DE" sz="1800" b="1" dirty="0">
                <a:effectLst/>
                <a:latin typeface="Dosis" pitchFamily="2" charset="77"/>
              </a:rPr>
              <a:t>Organisation innerhalb der Gerichte, die sehr schnelle Entscheidungen </a:t>
            </a:r>
            <a:r>
              <a:rPr lang="de-DE" sz="1800" b="1" dirty="0" err="1">
                <a:effectLst/>
                <a:latin typeface="Dosis" pitchFamily="2" charset="77"/>
              </a:rPr>
              <a:t>gewährleistet</a:t>
            </a:r>
            <a:r>
              <a:rPr lang="de-DE" sz="1800" b="1" dirty="0">
                <a:effectLst/>
                <a:latin typeface="Dosis" pitchFamily="2" charset="77"/>
              </a:rPr>
              <a:t>. </a:t>
            </a:r>
            <a:r>
              <a:rPr lang="de-DE" sz="1800" dirty="0">
                <a:effectLst/>
                <a:latin typeface="Dosis" pitchFamily="2" charset="77"/>
              </a:rPr>
              <a:t>Sinnvoll erscheint insbesondere eine Konzentration der </a:t>
            </a:r>
            <a:r>
              <a:rPr lang="de-DE" sz="1800" dirty="0" err="1">
                <a:effectLst/>
                <a:latin typeface="Dosis" pitchFamily="2" charset="77"/>
              </a:rPr>
              <a:t>örtlichen</a:t>
            </a:r>
            <a:r>
              <a:rPr lang="de-DE" sz="1800" dirty="0">
                <a:effectLst/>
                <a:latin typeface="Dosis" pitchFamily="2" charset="77"/>
              </a:rPr>
              <a:t> </a:t>
            </a:r>
            <a:r>
              <a:rPr lang="de-DE" sz="1800" dirty="0" err="1">
                <a:effectLst/>
                <a:latin typeface="Dosis" pitchFamily="2" charset="77"/>
              </a:rPr>
              <a:t>Zuständigkeit</a:t>
            </a:r>
            <a:r>
              <a:rPr lang="de-DE" sz="1800" dirty="0">
                <a:effectLst/>
                <a:latin typeface="Dosis" pitchFamily="2" charset="77"/>
              </a:rPr>
              <a:t> bei einigen wenigen Gerichten. Dann </a:t>
            </a:r>
            <a:r>
              <a:rPr lang="de-DE" sz="1800" dirty="0" err="1">
                <a:effectLst/>
                <a:latin typeface="Dosis" pitchFamily="2" charset="77"/>
              </a:rPr>
              <a:t>können</a:t>
            </a:r>
            <a:r>
              <a:rPr lang="de-DE" sz="1800" dirty="0">
                <a:effectLst/>
                <a:latin typeface="Dosis" pitchFamily="2" charset="77"/>
              </a:rPr>
              <a:t> spezialisierte Richter*innen </a:t>
            </a:r>
            <a:r>
              <a:rPr lang="de-DE" sz="1800" dirty="0" err="1">
                <a:effectLst/>
                <a:latin typeface="Dosis" pitchFamily="2" charset="77"/>
              </a:rPr>
              <a:t>über</a:t>
            </a:r>
            <a:r>
              <a:rPr lang="de-DE" sz="1800" dirty="0">
                <a:effectLst/>
                <a:latin typeface="Dosis" pitchFamily="2" charset="77"/>
              </a:rPr>
              <a:t> die digitalen </a:t>
            </a:r>
            <a:r>
              <a:rPr lang="de-DE" sz="1800" dirty="0" err="1">
                <a:effectLst/>
                <a:latin typeface="Dosis" pitchFamily="2" charset="77"/>
              </a:rPr>
              <a:t>Gewaltschutzanträge</a:t>
            </a:r>
            <a:r>
              <a:rPr lang="de-DE" sz="1800" dirty="0">
                <a:effectLst/>
                <a:latin typeface="Dosis" pitchFamily="2" charset="77"/>
              </a:rPr>
              <a:t> entscheiden. Das Digitale Gewaltschutzgesetz sollte es daher den </a:t>
            </a:r>
            <a:r>
              <a:rPr lang="de-DE" sz="1800" dirty="0" err="1">
                <a:effectLst/>
                <a:latin typeface="Dosis" pitchFamily="2" charset="77"/>
              </a:rPr>
              <a:t>Ländern</a:t>
            </a:r>
            <a:r>
              <a:rPr lang="de-DE" sz="1800" dirty="0">
                <a:effectLst/>
                <a:latin typeface="Dosis" pitchFamily="2" charset="77"/>
              </a:rPr>
              <a:t> erlauben, die </a:t>
            </a:r>
            <a:r>
              <a:rPr lang="de-DE" sz="1800" dirty="0" err="1">
                <a:effectLst/>
                <a:latin typeface="Dosis" pitchFamily="2" charset="77"/>
              </a:rPr>
              <a:t>Zuständigkeit</a:t>
            </a:r>
            <a:r>
              <a:rPr lang="de-DE" sz="1800" dirty="0">
                <a:effectLst/>
                <a:latin typeface="Dosis" pitchFamily="2" charset="77"/>
              </a:rPr>
              <a:t> </a:t>
            </a:r>
            <a:r>
              <a:rPr lang="de-DE" sz="1800" dirty="0" err="1">
                <a:effectLst/>
                <a:latin typeface="Dosis" pitchFamily="2" charset="77"/>
              </a:rPr>
              <a:t>für</a:t>
            </a:r>
            <a:r>
              <a:rPr lang="de-DE" sz="1800" dirty="0">
                <a:effectLst/>
                <a:latin typeface="Dosis" pitchFamily="2" charset="77"/>
              </a:rPr>
              <a:t> Entscheidungen </a:t>
            </a:r>
            <a:r>
              <a:rPr lang="de-DE" sz="1800" dirty="0" err="1">
                <a:effectLst/>
                <a:latin typeface="Dosis" pitchFamily="2" charset="77"/>
              </a:rPr>
              <a:t>über</a:t>
            </a:r>
            <a:r>
              <a:rPr lang="de-DE" sz="1800" dirty="0">
                <a:effectLst/>
                <a:latin typeface="Dosis" pitchFamily="2" charset="77"/>
              </a:rPr>
              <a:t> digitale </a:t>
            </a:r>
            <a:r>
              <a:rPr lang="de-DE" sz="1800" dirty="0" err="1">
                <a:effectLst/>
                <a:latin typeface="Dosis" pitchFamily="2" charset="77"/>
              </a:rPr>
              <a:t>Gewaltschutzanträge</a:t>
            </a:r>
            <a:r>
              <a:rPr lang="de-DE" sz="1800" dirty="0">
                <a:effectLst/>
                <a:latin typeface="Dosis" pitchFamily="2" charset="77"/>
              </a:rPr>
              <a:t> bei einigen Gerichten zu konzentrieren.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de-DE" sz="1800" dirty="0">
              <a:effectLst/>
              <a:latin typeface="Dosis" pitchFamily="2" charset="77"/>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de-DE" sz="1800" dirty="0">
                <a:effectLst/>
                <a:latin typeface="Dosis" pitchFamily="2" charset="77"/>
              </a:rPr>
              <a:t>Wieso wir für schnelle und effektive Verfahren pushen: Weil Betroffene oft monate- bis jahrelang auf Entscheidungen warten, wir wollen schnell Abhilfe schaffen. </a:t>
            </a:r>
            <a:endParaRPr lang="de-DE" dirty="0"/>
          </a:p>
          <a:p>
            <a:pPr marL="0" lvl="0" indent="0" algn="l" rtl="0">
              <a:lnSpc>
                <a:spcPct val="100000"/>
              </a:lnSpc>
              <a:spcBef>
                <a:spcPts val="0"/>
              </a:spcBef>
              <a:spcAft>
                <a:spcPts val="0"/>
              </a:spcAft>
              <a:buSzPts val="1400"/>
              <a:buFontTx/>
              <a:buNone/>
            </a:pPr>
            <a:endParaRPr lang="de-DE" dirty="0"/>
          </a:p>
          <a:p>
            <a:pPr marL="0" lvl="0" indent="0" algn="l" rtl="0">
              <a:lnSpc>
                <a:spcPct val="100000"/>
              </a:lnSpc>
              <a:spcBef>
                <a:spcPts val="0"/>
              </a:spcBef>
              <a:spcAft>
                <a:spcPts val="0"/>
              </a:spcAft>
              <a:buSzPts val="1400"/>
              <a:buNone/>
            </a:pPr>
            <a:r>
              <a:rPr lang="de-DE" dirty="0"/>
              <a:t>Digitale Gewalt braucht digitale Lösungen; Verfahren muss dreiseitige Kommunikationsbeziehung berücksichtigen: betroffene Person – Plattform – Account; Plattform muss Account über Verfahren informieren &gt;&gt;&gt; Gerichtliche Eilentscheidung&gt;&gt;&gt; Accountinhaber*in kann dagegen vorgehen</a:t>
            </a:r>
          </a:p>
          <a:p>
            <a:pPr marL="0" lvl="0" indent="0" algn="l" rtl="0">
              <a:lnSpc>
                <a:spcPct val="100000"/>
              </a:lnSpc>
              <a:spcBef>
                <a:spcPts val="0"/>
              </a:spcBef>
              <a:spcAft>
                <a:spcPts val="0"/>
              </a:spcAft>
              <a:buSzPts val="1400"/>
              <a:buNone/>
            </a:pPr>
            <a:endParaRPr lang="de-DE"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de-DE" dirty="0"/>
              <a:t>Unser Vorschlag </a:t>
            </a:r>
            <a:r>
              <a:rPr lang="de-DE" sz="1800" dirty="0">
                <a:effectLst/>
                <a:latin typeface="Dosis" pitchFamily="2" charset="77"/>
              </a:rPr>
              <a:t>wird nicht dazu </a:t>
            </a:r>
            <a:r>
              <a:rPr lang="de-DE" sz="1800" dirty="0" err="1">
                <a:effectLst/>
                <a:latin typeface="Dosis" pitchFamily="2" charset="77"/>
              </a:rPr>
              <a:t>führen</a:t>
            </a:r>
            <a:r>
              <a:rPr lang="de-DE" sz="1800" dirty="0">
                <a:effectLst/>
                <a:latin typeface="Dosis" pitchFamily="2" charset="77"/>
              </a:rPr>
              <a:t>, dass heute erlaubte </a:t>
            </a:r>
            <a:r>
              <a:rPr lang="de-DE" sz="1800" dirty="0" err="1">
                <a:effectLst/>
                <a:latin typeface="Dosis" pitchFamily="2" charset="77"/>
              </a:rPr>
              <a:t>Äußerungen</a:t>
            </a:r>
            <a:r>
              <a:rPr lang="de-DE" sz="1800" dirty="0">
                <a:effectLst/>
                <a:latin typeface="Dosis" pitchFamily="2" charset="77"/>
              </a:rPr>
              <a:t> verboten werden, sondern nur dazu, dass bereits heute illegale </a:t>
            </a:r>
            <a:r>
              <a:rPr lang="de-DE" sz="1800" dirty="0" err="1">
                <a:effectLst/>
                <a:latin typeface="Dosis" pitchFamily="2" charset="77"/>
              </a:rPr>
              <a:t>Äußerungen</a:t>
            </a:r>
            <a:r>
              <a:rPr lang="de-DE" sz="1800" dirty="0">
                <a:effectLst/>
                <a:latin typeface="Dosis" pitchFamily="2" charset="77"/>
              </a:rPr>
              <a:t> vermieden werden. </a:t>
            </a:r>
            <a:endParaRPr lang="de-DE" dirty="0"/>
          </a:p>
        </p:txBody>
      </p:sp>
      <p:sp>
        <p:nvSpPr>
          <p:cNvPr id="4" name="Foliennummernplatzhalter 3"/>
          <p:cNvSpPr>
            <a:spLocks noGrp="1"/>
          </p:cNvSpPr>
          <p:nvPr>
            <p:ph type="sldNum" sz="quarter" idx="5"/>
          </p:nvPr>
        </p:nvSpPr>
        <p:spPr/>
        <p:txBody>
          <a:bodyPr/>
          <a:lstStyle/>
          <a:p>
            <a:fld id="{60E605D5-CB27-3D4E-9971-52DEAE75E560}" type="slidenum">
              <a:rPr lang="de-DE" smtClean="0"/>
              <a:t>10</a:t>
            </a:fld>
            <a:endParaRPr lang="de-DE"/>
          </a:p>
        </p:txBody>
      </p:sp>
    </p:spTree>
    <p:extLst>
      <p:ext uri="{BB962C8B-B14F-4D97-AF65-F5344CB8AC3E}">
        <p14:creationId xmlns:p14="http://schemas.microsoft.com/office/powerpoint/2010/main" val="354519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t>Betroffenen und auch Betroffenenorganisationen sollen Gewaltschutzanträge bei Gericht stellen können, man füllt quasi ein Formblatt/ Formantrag aus und reicht das ein; Tatsächlich ist auch ein zentraler Punkt in unserem Entwurf, dass nicht nur die Betroffenen selbst, sondern auch Hilfsorganisationen diese Sperre fordern können, für die Betroffenen, aber auch in eigenem Ermessen. </a:t>
            </a:r>
            <a:r>
              <a:rPr lang="de-DE" i="1" dirty="0"/>
              <a:t>Die Organisationen sollten staatlich anerkannt werden, an den genauen Kriterien dafür arbeiten wir noch. </a:t>
            </a:r>
            <a:endParaRPr lang="de-DE" dirty="0"/>
          </a:p>
          <a:p>
            <a:pPr marL="0" lvl="0" indent="0" algn="l" rtl="0">
              <a:lnSpc>
                <a:spcPct val="100000"/>
              </a:lnSpc>
              <a:spcBef>
                <a:spcPts val="0"/>
              </a:spcBef>
              <a:spcAft>
                <a:spcPts val="0"/>
              </a:spcAft>
              <a:buSzPts val="1400"/>
              <a:buNone/>
            </a:pPr>
            <a:endParaRPr lang="de-DE" dirty="0"/>
          </a:p>
          <a:p>
            <a:pPr marL="0" lvl="0" indent="0" algn="l" rtl="0">
              <a:lnSpc>
                <a:spcPct val="100000"/>
              </a:lnSpc>
              <a:spcBef>
                <a:spcPts val="0"/>
              </a:spcBef>
              <a:spcAft>
                <a:spcPts val="0"/>
              </a:spcAft>
              <a:buSzPts val="1400"/>
              <a:buNone/>
            </a:pPr>
            <a:r>
              <a:rPr lang="de-DE" sz="1200" b="0" i="0" u="none" strike="noStrike" cap="none" dirty="0">
                <a:solidFill>
                  <a:srgbClr val="000000"/>
                </a:solidFill>
                <a:effectLst/>
                <a:latin typeface="Arial"/>
                <a:ea typeface="Arial"/>
                <a:cs typeface="Arial"/>
                <a:sym typeface="Arial"/>
              </a:rPr>
              <a:t>Neben Betroffenen selbst sollten auch </a:t>
            </a:r>
            <a:r>
              <a:rPr lang="de-DE" sz="1200" b="1" i="0" u="none" strike="noStrike" cap="none" dirty="0">
                <a:solidFill>
                  <a:srgbClr val="000000"/>
                </a:solidFill>
                <a:effectLst/>
                <a:latin typeface="Arial"/>
                <a:ea typeface="Arial"/>
                <a:cs typeface="Arial"/>
                <a:sym typeface="Arial"/>
              </a:rPr>
              <a:t>zivilgesellschaftliche Organisationen, </a:t>
            </a:r>
            <a:r>
              <a:rPr lang="de-DE" sz="1200" b="0" i="0" u="none" strike="noStrike" cap="none" dirty="0">
                <a:solidFill>
                  <a:srgbClr val="000000"/>
                </a:solidFill>
                <a:effectLst/>
                <a:latin typeface="Arial"/>
                <a:ea typeface="Arial"/>
                <a:cs typeface="Arial"/>
                <a:sym typeface="Arial"/>
              </a:rPr>
              <a:t>die Betroffene beraten und digitale Gewalt bekämpfen, entsprechende Gewaltschutzanträge bei Gericht stellen und die Verfahren im eigenen Namen führen können. Sie sollten Anträge für einzelne Betroffene stellen und diese so unterstützen können (</a:t>
            </a:r>
            <a:r>
              <a:rPr lang="de-DE" sz="1200" b="0" i="0" u="none" strike="noStrike" cap="none" dirty="0" err="1">
                <a:solidFill>
                  <a:srgbClr val="000000"/>
                </a:solidFill>
                <a:effectLst/>
                <a:latin typeface="Arial"/>
                <a:ea typeface="Arial"/>
                <a:cs typeface="Arial"/>
                <a:sym typeface="Arial"/>
              </a:rPr>
              <a:t>Prozessstandschaft</a:t>
            </a:r>
            <a:r>
              <a:rPr lang="de-DE" sz="1200" b="0" i="0" u="none" strike="noStrike" cap="none" dirty="0">
                <a:solidFill>
                  <a:srgbClr val="000000"/>
                </a:solidFill>
                <a:effectLst/>
                <a:latin typeface="Arial"/>
                <a:ea typeface="Arial"/>
                <a:cs typeface="Arial"/>
                <a:sym typeface="Arial"/>
              </a:rPr>
              <a:t>). Daneben sollten sie, ähnlich wie das etwa Art. 80 Abs. 2 DSGVO vorsieht, eigeninitiativ aus eigenem Recht gegen bestimmte Formen digitaler Gewalt vorgehen können (Verbandsantragsrecht). </a:t>
            </a:r>
            <a:endParaRPr lang="de-DE" dirty="0"/>
          </a:p>
        </p:txBody>
      </p:sp>
      <p:sp>
        <p:nvSpPr>
          <p:cNvPr id="4" name="Foliennummernplatzhalter 3"/>
          <p:cNvSpPr>
            <a:spLocks noGrp="1"/>
          </p:cNvSpPr>
          <p:nvPr>
            <p:ph type="sldNum" sz="quarter" idx="5"/>
          </p:nvPr>
        </p:nvSpPr>
        <p:spPr/>
        <p:txBody>
          <a:bodyPr/>
          <a:lstStyle/>
          <a:p>
            <a:fld id="{60E605D5-CB27-3D4E-9971-52DEAE75E560}" type="slidenum">
              <a:rPr lang="de-DE" smtClean="0"/>
              <a:t>11</a:t>
            </a:fld>
            <a:endParaRPr lang="de-DE"/>
          </a:p>
        </p:txBody>
      </p:sp>
    </p:spTree>
    <p:extLst>
      <p:ext uri="{BB962C8B-B14F-4D97-AF65-F5344CB8AC3E}">
        <p14:creationId xmlns:p14="http://schemas.microsoft.com/office/powerpoint/2010/main" val="34444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t>Nein, natürlich reicht ein Gesetz, auch ein Gesetz das auf unserer wunderbaren, grundrechtssensiblen Blaupause basiert, nicht aus.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t>Was in den Vorhaben bisher komplett fehlt, aber wichtig ist: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Impressumspflicht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Melderegistersperre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Digitalisierung der Justiz (angefangen bei: Wie erstatte ich Online-Anzeige und wieso muss ich alles ausdrucken)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Zugang zum Recht, insbes. für Menschen, die das Privileg nicht haben und kein Vertrauen in Strafverfolgungsbehörden haben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Digitale Gewalt, die über Plattformbasierte Gewalt und Hass im Netz hinaus geht</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de-DE" dirty="0"/>
              <a:t>Was braucht es noch?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Sensibilisierung der Justiz und Strafverfolgung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Medienkompetenz &amp; Bildung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Diskriminierungssensible Sprache in Redaktionen</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de-DE" dirty="0"/>
              <a:t>Finanzierung von Zivilgesellschaft, insbesondere Beratungsstrukturen im digitalen und vor Ort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de-DE" dirty="0"/>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de-DE" dirty="0"/>
              <a:t>Und klar können wir über den Aufbau von </a:t>
            </a:r>
            <a:r>
              <a:rPr lang="de-DE" dirty="0" err="1"/>
              <a:t>Social</a:t>
            </a:r>
            <a:r>
              <a:rPr lang="de-DE" dirty="0"/>
              <a:t> Media Plattformen sprechen und deren Geschäftsmodell, wir müssen über das Patriarchat sprechen und wie wir Strukturen, auch außerhalb des Internets haben, die Menschen immer wieder angreifen und diskriminieren. Aber die Liste von oben scheint realistischer umsetzbar bevor wir den großen Umsturz planen.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de-DE" dirty="0"/>
          </a:p>
        </p:txBody>
      </p:sp>
      <p:sp>
        <p:nvSpPr>
          <p:cNvPr id="4" name="Foliennummernplatzhalter 3"/>
          <p:cNvSpPr>
            <a:spLocks noGrp="1"/>
          </p:cNvSpPr>
          <p:nvPr>
            <p:ph type="sldNum" sz="quarter" idx="5"/>
          </p:nvPr>
        </p:nvSpPr>
        <p:spPr/>
        <p:txBody>
          <a:bodyPr/>
          <a:lstStyle/>
          <a:p>
            <a:fld id="{60E605D5-CB27-3D4E-9971-52DEAE75E560}" type="slidenum">
              <a:rPr lang="de-DE" smtClean="0"/>
              <a:t>12</a:t>
            </a:fld>
            <a:endParaRPr lang="de-DE"/>
          </a:p>
        </p:txBody>
      </p:sp>
    </p:spTree>
    <p:extLst>
      <p:ext uri="{BB962C8B-B14F-4D97-AF65-F5344CB8AC3E}">
        <p14:creationId xmlns:p14="http://schemas.microsoft.com/office/powerpoint/2010/main" val="138220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3b3eec6b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dirty="0"/>
              <a:t>Fragen, die voraussichtlich kommen werden: </a:t>
            </a:r>
          </a:p>
          <a:p>
            <a:pPr marL="0" lvl="0" indent="0" algn="l" rtl="0">
              <a:lnSpc>
                <a:spcPct val="100000"/>
              </a:lnSpc>
              <a:spcBef>
                <a:spcPts val="0"/>
              </a:spcBef>
              <a:spcAft>
                <a:spcPts val="0"/>
              </a:spcAft>
              <a:buSzPts val="1400"/>
              <a:buNone/>
            </a:pPr>
            <a:r>
              <a:rPr lang="de-DE" dirty="0"/>
              <a:t>- Was ist bei koordinierten Attacken mit hunderten involvierten Accounts? – ASP hilft nur bedingt, aber man könnte den Account sperren, der Markierung vornimmt; Effektiv, wenn man an IDZ Studie zu </a:t>
            </a:r>
            <a:r>
              <a:rPr lang="de-DE" dirty="0" err="1"/>
              <a:t>Deplattforming</a:t>
            </a:r>
            <a:r>
              <a:rPr lang="de-DE" dirty="0"/>
              <a:t> denkt </a:t>
            </a:r>
            <a:br>
              <a:rPr lang="de-DE" dirty="0"/>
            </a:br>
            <a:r>
              <a:rPr lang="de-DE" dirty="0"/>
              <a:t>- Können Gerichte das leisten? </a:t>
            </a:r>
            <a:br>
              <a:rPr lang="de-DE" dirty="0"/>
            </a:br>
            <a:r>
              <a:rPr lang="de-DE" dirty="0"/>
              <a:t>- </a:t>
            </a:r>
            <a:r>
              <a:rPr lang="de-DE" dirty="0" err="1"/>
              <a:t>Accountsperre</a:t>
            </a:r>
            <a:r>
              <a:rPr lang="de-DE" dirty="0"/>
              <a:t> wie lange? Minimum ein Monat, ansonsten nicht effektiv; Dauerhaft, wenn Wiederholungstäter </a:t>
            </a:r>
          </a:p>
        </p:txBody>
      </p:sp>
      <p:sp>
        <p:nvSpPr>
          <p:cNvPr id="150" name="Google Shape;150;g133b3eec6b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592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Drei Schwerpunkte: (1) Starke Grundrechte für eine Lebendige Demokratie, u.a. Mach Meldung; (2) Freiheit im Digitalen Zeitalter, und (3) Soziale Rechte und Teilhabe, wo wir 2023 ein </a:t>
            </a:r>
            <a:r>
              <a:rPr lang="de-DE" b="0" dirty="0" err="1"/>
              <a:t>Equal</a:t>
            </a:r>
            <a:r>
              <a:rPr lang="de-DE" b="0" dirty="0"/>
              <a:t>-Pay-Verfahren gewonnen haben </a:t>
            </a:r>
          </a:p>
        </p:txBody>
      </p:sp>
      <p:sp>
        <p:nvSpPr>
          <p:cNvPr id="4" name="Foliennummernplatzhalter 3"/>
          <p:cNvSpPr>
            <a:spLocks noGrp="1"/>
          </p:cNvSpPr>
          <p:nvPr>
            <p:ph type="sldNum" sz="quarter" idx="5"/>
          </p:nvPr>
        </p:nvSpPr>
        <p:spPr/>
        <p:txBody>
          <a:bodyPr/>
          <a:lstStyle/>
          <a:p>
            <a:fld id="{60E605D5-CB27-3D4E-9971-52DEAE75E560}" type="slidenum">
              <a:rPr lang="de-DE" smtClean="0"/>
              <a:t>2</a:t>
            </a:fld>
            <a:endParaRPr lang="de-DE"/>
          </a:p>
        </p:txBody>
      </p:sp>
    </p:spTree>
    <p:extLst>
      <p:ext uri="{BB962C8B-B14F-4D97-AF65-F5344CB8AC3E}">
        <p14:creationId xmlns:p14="http://schemas.microsoft.com/office/powerpoint/2010/main" val="414118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osis" pitchFamily="2" charset="77"/>
            </a:endParaRPr>
          </a:p>
          <a:p>
            <a:r>
              <a:rPr lang="de-DE" sz="1800" dirty="0">
                <a:effectLst/>
                <a:latin typeface="Dosis" pitchFamily="2" charset="77"/>
              </a:rPr>
              <a:t>Der Begriff digitale Gewalt dient in der </a:t>
            </a:r>
            <a:r>
              <a:rPr lang="de-DE" sz="1800" dirty="0" err="1">
                <a:effectLst/>
                <a:latin typeface="Dosis" pitchFamily="2" charset="77"/>
              </a:rPr>
              <a:t>öffentlichen</a:t>
            </a:r>
            <a:r>
              <a:rPr lang="de-DE" sz="1800" dirty="0">
                <a:effectLst/>
                <a:latin typeface="Dosis" pitchFamily="2" charset="77"/>
              </a:rPr>
              <a:t> Diskussion als Sammelbegriff </a:t>
            </a:r>
            <a:r>
              <a:rPr lang="de-DE" sz="1800" dirty="0" err="1">
                <a:effectLst/>
                <a:latin typeface="Dosis" pitchFamily="2" charset="77"/>
              </a:rPr>
              <a:t>für</a:t>
            </a:r>
            <a:r>
              <a:rPr lang="de-DE" sz="1800" dirty="0">
                <a:effectLst/>
                <a:latin typeface="Dosis" pitchFamily="2" charset="77"/>
              </a:rPr>
              <a:t> verschiedene Formen von An- und </a:t>
            </a:r>
            <a:r>
              <a:rPr lang="de-DE" sz="1800" dirty="0" err="1">
                <a:effectLst/>
                <a:latin typeface="Dosis" pitchFamily="2" charset="77"/>
              </a:rPr>
              <a:t>Übergriffen</a:t>
            </a:r>
            <a:r>
              <a:rPr lang="de-DE" sz="1800" dirty="0">
                <a:effectLst/>
                <a:latin typeface="Dosis" pitchFamily="2" charset="77"/>
              </a:rPr>
              <a:t>, die oft anonyme </a:t>
            </a:r>
            <a:r>
              <a:rPr lang="de-DE" sz="1800" dirty="0" err="1">
                <a:effectLst/>
                <a:latin typeface="Dosis" pitchFamily="2" charset="77"/>
              </a:rPr>
              <a:t>Täter</a:t>
            </a:r>
            <a:r>
              <a:rPr lang="de-DE" sz="1800" dirty="0">
                <a:effectLst/>
                <a:latin typeface="Dosis" pitchFamily="2" charset="77"/>
              </a:rPr>
              <a:t>*innen im digitalen Raum und/oder mit technischen Hilfsmitteln und digitalen Medien </a:t>
            </a:r>
            <a:r>
              <a:rPr lang="de-DE" sz="1800" dirty="0" err="1">
                <a:effectLst/>
                <a:latin typeface="Dosis" pitchFamily="2" charset="77"/>
              </a:rPr>
              <a:t>verüben</a:t>
            </a:r>
            <a:r>
              <a:rPr lang="de-DE" sz="1800" dirty="0">
                <a:effectLst/>
                <a:latin typeface="Dosis" pitchFamily="2" charset="77"/>
              </a:rPr>
              <a:t>. </a:t>
            </a:r>
            <a:r>
              <a:rPr lang="de-DE" sz="1800" b="0" i="0" dirty="0">
                <a:effectLst/>
                <a:latin typeface="Inter var"/>
                <a:hlinkClick r:id="rId3"/>
              </a:rPr>
              <a:t>Die Netzaktivistin Anne Roth definiert digitale Gewalt als alle Formen von Gewalt, die sich technischer Hilfsmittel oder digitaler Medien bedienen und/oder im digitalen Raum stattfinden</a:t>
            </a:r>
            <a:r>
              <a:rPr lang="de-DE" sz="1800" b="0" i="0" u="none" strike="noStrike" dirty="0">
                <a:solidFill>
                  <a:srgbClr val="000000"/>
                </a:solidFill>
                <a:effectLst/>
                <a:latin typeface="Inter var"/>
              </a:rPr>
              <a:t>, also beispielsweise in Online-Portalen oder auf sozialen Plattformen.</a:t>
            </a:r>
          </a:p>
          <a:p>
            <a:endParaRPr lang="de-DE" sz="1800" b="0" i="0" u="none" strike="noStrike" dirty="0">
              <a:solidFill>
                <a:srgbClr val="000000"/>
              </a:solidFill>
              <a:effectLst/>
              <a:latin typeface="Inter var"/>
            </a:endParaRPr>
          </a:p>
          <a:p>
            <a:r>
              <a:rPr lang="de-DE" sz="1800" b="0" i="0" u="none" strike="noStrike" dirty="0">
                <a:solidFill>
                  <a:srgbClr val="000000"/>
                </a:solidFill>
                <a:effectLst/>
                <a:latin typeface="Inter var"/>
              </a:rPr>
              <a:t>Grob lassen sich also zwei Formen digitaler Gewalt unterscheiden: </a:t>
            </a:r>
            <a:r>
              <a:rPr lang="de-DE" sz="1800" b="0" i="0" dirty="0">
                <a:effectLst/>
                <a:latin typeface="Inter var"/>
                <a:hlinkClick r:id="rId4"/>
              </a:rPr>
              <a:t>Plattformbasierte digitale Gewalt und tech-facilitated digitale Gewalt</a:t>
            </a:r>
            <a:r>
              <a:rPr lang="de-DE" sz="1800" b="0" i="0" u="none" strike="noStrike" dirty="0">
                <a:solidFill>
                  <a:srgbClr val="000000"/>
                </a:solidFill>
                <a:effectLst/>
                <a:latin typeface="Inter var"/>
              </a:rPr>
              <a:t>, also Gewalt, die mithilfe technischer Geräte und/oder digitaler Technologie ausgeführt wird.</a:t>
            </a:r>
            <a:endParaRPr lang="de-DE" sz="1200" dirty="0">
              <a:effectLst/>
              <a:latin typeface="Dosis" pitchFamily="2" charset="77"/>
            </a:endParaRPr>
          </a:p>
          <a:p>
            <a:endParaRPr lang="de-DE" sz="1800" dirty="0">
              <a:effectLst/>
              <a:latin typeface="Dosis" pitchFamily="2" charset="77"/>
            </a:endParaRPr>
          </a:p>
          <a:p>
            <a:r>
              <a:rPr lang="de-DE" sz="1800" dirty="0">
                <a:effectLst/>
                <a:latin typeface="Dosis" pitchFamily="2" charset="77"/>
              </a:rPr>
              <a:t>Der Begriff deckt verschiedene </a:t>
            </a:r>
            <a:r>
              <a:rPr lang="de-DE" sz="1800" dirty="0" err="1">
                <a:effectLst/>
                <a:latin typeface="Dosis" pitchFamily="2" charset="77"/>
              </a:rPr>
              <a:t>Phänomenbereiche</a:t>
            </a:r>
            <a:r>
              <a:rPr lang="de-DE" sz="1800" dirty="0">
                <a:effectLst/>
                <a:latin typeface="Dosis" pitchFamily="2" charset="77"/>
              </a:rPr>
              <a:t> ab und </a:t>
            </a:r>
            <a:r>
              <a:rPr lang="de-DE" sz="1800" b="1" dirty="0">
                <a:effectLst/>
                <a:latin typeface="Dosis" pitchFamily="2" charset="77"/>
              </a:rPr>
              <a:t>Digitale Gewalt ist so mehr als „Hass im Netz</a:t>
            </a:r>
          </a:p>
          <a:p>
            <a:endParaRPr lang="de-DE" sz="1800" b="1" dirty="0">
              <a:effectLst/>
              <a:latin typeface="Dosis" pitchFamily="2" charset="77"/>
            </a:endParaRPr>
          </a:p>
          <a:p>
            <a:endParaRPr lang="de-DE" sz="1800" dirty="0">
              <a:effectLst/>
              <a:latin typeface="Dosis" pitchFamily="2" charset="77"/>
            </a:endParaRPr>
          </a:p>
          <a:p>
            <a:endParaRPr lang="de-DE" dirty="0"/>
          </a:p>
        </p:txBody>
      </p:sp>
      <p:sp>
        <p:nvSpPr>
          <p:cNvPr id="4" name="Foliennummernplatzhalter 3"/>
          <p:cNvSpPr>
            <a:spLocks noGrp="1"/>
          </p:cNvSpPr>
          <p:nvPr>
            <p:ph type="sldNum" sz="quarter" idx="5"/>
          </p:nvPr>
        </p:nvSpPr>
        <p:spPr/>
        <p:txBody>
          <a:bodyPr/>
          <a:lstStyle/>
          <a:p>
            <a:fld id="{60E605D5-CB27-3D4E-9971-52DEAE75E560}" type="slidenum">
              <a:rPr lang="de-DE" smtClean="0"/>
              <a:t>3</a:t>
            </a:fld>
            <a:endParaRPr lang="de-DE"/>
          </a:p>
        </p:txBody>
      </p:sp>
    </p:spTree>
    <p:extLst>
      <p:ext uri="{BB962C8B-B14F-4D97-AF65-F5344CB8AC3E}">
        <p14:creationId xmlns:p14="http://schemas.microsoft.com/office/powerpoint/2010/main" val="10443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de-DE"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Foliennummernplatzhalter 3"/>
          <p:cNvSpPr>
            <a:spLocks noGrp="1"/>
          </p:cNvSpPr>
          <p:nvPr>
            <p:ph type="sldNum" sz="quarter" idx="5"/>
          </p:nvPr>
        </p:nvSpPr>
        <p:spPr/>
        <p:txBody>
          <a:bodyPr/>
          <a:lstStyle/>
          <a:p>
            <a:fld id="{60E605D5-CB27-3D4E-9971-52DEAE75E560}" type="slidenum">
              <a:rPr lang="de-DE" smtClean="0"/>
              <a:t>4</a:t>
            </a:fld>
            <a:endParaRPr lang="de-DE"/>
          </a:p>
        </p:txBody>
      </p:sp>
    </p:spTree>
    <p:extLst>
      <p:ext uri="{BB962C8B-B14F-4D97-AF65-F5344CB8AC3E}">
        <p14:creationId xmlns:p14="http://schemas.microsoft.com/office/powerpoint/2010/main" val="75592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lang="de-DE" sz="1600" dirty="0"/>
              <a:t>Es tut sich zwar viel, etwa durch Einrichtung von Sonderstaatsanwaltschaften, hier in NRW etwa die Kölner „ZAC NRW“ (</a:t>
            </a:r>
            <a:r>
              <a:rPr lang="de-DE" sz="2400" b="1" dirty="0"/>
              <a:t>Zentral- und Ansprechstelle Cybercrime Nordrhein-Westfalen)</a:t>
            </a:r>
          </a:p>
          <a:p>
            <a:pPr marL="139700" indent="0">
              <a:buNone/>
            </a:pPr>
            <a:endParaRPr lang="de-DE" sz="1600" dirty="0"/>
          </a:p>
          <a:p>
            <a:pPr marL="139700" indent="0">
              <a:buNone/>
            </a:pPr>
            <a:r>
              <a:rPr lang="de-DE" sz="1600" b="1" dirty="0"/>
              <a:t>ABER: </a:t>
            </a:r>
            <a:r>
              <a:rPr lang="de-DE" sz="1600" dirty="0"/>
              <a:t>Besonderheiten des Strafrechts:</a:t>
            </a:r>
          </a:p>
          <a:p>
            <a:pPr marL="171450" indent="-171450">
              <a:buFontTx/>
              <a:buChar char="-"/>
            </a:pPr>
            <a:r>
              <a:rPr lang="de-DE" sz="1600" dirty="0"/>
              <a:t>Man kann nur einzelne Menschen bestrafen.</a:t>
            </a:r>
          </a:p>
          <a:p>
            <a:pPr marL="171450" indent="-171450">
              <a:buFontTx/>
              <a:buChar char="-"/>
            </a:pPr>
            <a:r>
              <a:rPr lang="de-DE" sz="1600" dirty="0"/>
              <a:t>Und man muss ihnen 100%ig nachweisen, dass sie eine Straftat begangen haben. Also z.B. einen Tweet abgeschickt haben.</a:t>
            </a:r>
          </a:p>
          <a:p>
            <a:pPr marL="0" indent="0">
              <a:buFontTx/>
              <a:buNone/>
            </a:pPr>
            <a:endParaRPr lang="de-D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Es reicht also NICHT, wenn man weiß, von welcher IP eine Nachricht kam und welcher Anschluss sich hinter der IP verbirgt. Denn X Menschen können die Anschluss mitbenutzt haben. Daher bringt auch die Vorratsdatenspeicherung bei Hass im Netz wenig – auch so eine Diskussion, die wir ja jetzt gerade </a:t>
            </a:r>
            <a:r>
              <a:rPr lang="de-DE" sz="1600" b="1" u="sng" dirty="0"/>
              <a:t>schon wieder</a:t>
            </a:r>
            <a:r>
              <a:rPr lang="de-DE" sz="1600" b="0" u="none" dirty="0"/>
              <a:t> führen müssen</a:t>
            </a:r>
            <a:r>
              <a:rPr lang="de-DE" sz="1600" dirty="0"/>
              <a:t>. </a:t>
            </a:r>
            <a:r>
              <a:rPr lang="de-DE" sz="1600" i="1" dirty="0"/>
              <a:t>(IP-Vorratsdatenspeicherung bringt außerdem nichts, weil die Daten nur zur Verfolgung „schwerer Straftaten“ genutzt werden dürfen, ein Großteil der Straftaten von „Hass und Hetze“ sind keine solchen schweren Straftaten)</a:t>
            </a:r>
          </a:p>
          <a:p>
            <a:pPr marL="0" indent="0">
              <a:buFontTx/>
              <a:buNone/>
            </a:pPr>
            <a:endParaRPr lang="de-DE" sz="1600" dirty="0"/>
          </a:p>
          <a:p>
            <a:pPr marL="0" indent="0">
              <a:buFontTx/>
              <a:buNone/>
            </a:pPr>
            <a:r>
              <a:rPr lang="de-DE" sz="1600" dirty="0"/>
              <a:t>Es reicht also NICHT, wenn man weiß, wem ein Account gehört. Es könnte ja jemand anders das Handy oder den Laptop bedient haben. Oder jemand hat den Account gehackt. Daher hilft auch die Klarnamenspflicht nicht weiter – abgesehen von den vielen Nachteilen, die sie sonst noch hat.</a:t>
            </a:r>
          </a:p>
          <a:p>
            <a:endParaRPr lang="de-DE" sz="1600" dirty="0"/>
          </a:p>
          <a:p>
            <a:r>
              <a:rPr lang="de-DE" sz="1600" dirty="0"/>
              <a:t>Strafrecht ist natürlich richtig und wichtig – aber im Bereich Hasskriminalität reicht es einfach nicht und kann aus strukturellen Gründen nicht effektiv sein.  </a:t>
            </a:r>
          </a:p>
          <a:p>
            <a:endParaRPr lang="de-DE" sz="1600" dirty="0"/>
          </a:p>
          <a:p>
            <a:r>
              <a:rPr lang="de-DE" sz="1600" dirty="0"/>
              <a:t>Auch der DSA ist nicht ausreichend und wird, meines Erachtens, ziemlich als Allheilmittel gesehen, dabei ist es nur ein Regulierungsrahmen; es ist nicht das Grundgesetz fürs Internet, was viele immer noch sagen, es ist einfach nur ein Rahmen. Das ist nett, aber wir wissen noch nicht genau, was der DSA uns bringen wird oder eben auch nicht; und insgesamt braucht es Maßnahmen, die nicht die Täter*innen und auch nicht die Unternehmen im Blick haben. </a:t>
            </a:r>
          </a:p>
          <a:p>
            <a:endParaRPr lang="de-DE" sz="1600" dirty="0"/>
          </a:p>
        </p:txBody>
      </p:sp>
      <p:sp>
        <p:nvSpPr>
          <p:cNvPr id="4" name="Foliennummernplatzhalter 3"/>
          <p:cNvSpPr>
            <a:spLocks noGrp="1"/>
          </p:cNvSpPr>
          <p:nvPr>
            <p:ph type="sldNum" sz="quarter" idx="5"/>
          </p:nvPr>
        </p:nvSpPr>
        <p:spPr/>
        <p:txBody>
          <a:bodyPr/>
          <a:lstStyle/>
          <a:p>
            <a:fld id="{60E605D5-CB27-3D4E-9971-52DEAE75E560}" type="slidenum">
              <a:rPr lang="de-DE" smtClean="0"/>
              <a:t>5</a:t>
            </a:fld>
            <a:endParaRPr lang="de-DE"/>
          </a:p>
        </p:txBody>
      </p:sp>
    </p:spTree>
    <p:extLst>
      <p:ext uri="{BB962C8B-B14F-4D97-AF65-F5344CB8AC3E}">
        <p14:creationId xmlns:p14="http://schemas.microsoft.com/office/powerpoint/2010/main" val="98804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39700" indent="0">
              <a:buNone/>
            </a:pPr>
            <a:r>
              <a:rPr lang="de-DE" dirty="0"/>
              <a:t>Weil also weder Strafrecht noch Regulierung offensichtlich ausreichen, haben wir uns natürlich gefreut, dass sich die Bundesregierung des Themas annehmen will und ein Gesetz gegen digitale Gewalt angekündigt hat</a:t>
            </a:r>
          </a:p>
          <a:p>
            <a:pPr marL="139700" indent="0">
              <a:buNone/>
            </a:pPr>
            <a:endParaRPr lang="de-DE" b="1" dirty="0"/>
          </a:p>
          <a:p>
            <a:pPr marL="139700" indent="0">
              <a:buNone/>
            </a:pPr>
            <a:r>
              <a:rPr lang="de-DE" b="0" dirty="0"/>
              <a:t>Haben uns gefreut bis wir bei Auskunftsrechten angekommen sind, in der Ahnung, dass da nicht viel schönes bei rumkommen kann, dann wieder gefreut, als es zu Beratungsangeboten ging und himmelhochjauchzend, als wir gesehen haben, dass unsere Ideen der gerichtlich angeordneten Accountsperren es in den </a:t>
            </a:r>
            <a:r>
              <a:rPr lang="de-DE" b="0" dirty="0" err="1"/>
              <a:t>KoaV</a:t>
            </a:r>
            <a:r>
              <a:rPr lang="de-DE" b="0" dirty="0"/>
              <a:t> geschafft hatten. </a:t>
            </a:r>
          </a:p>
          <a:p>
            <a:pPr marL="139700" indent="0">
              <a:buNone/>
            </a:pPr>
            <a:endParaRPr lang="de-DE" b="0" dirty="0"/>
          </a:p>
          <a:p>
            <a:pPr marL="139700" indent="0">
              <a:buNone/>
            </a:pPr>
            <a:r>
              <a:rPr lang="de-DE" b="0" dirty="0"/>
              <a:t>Im April hat das BMJ dann Eckpunkte für das Gesetz gegen digitale Gewalt vorgelegt, mit dem Fokus auf eben der Reform von Auskunftsansprüchen – es soll zukünftig bitte leichter möglich sein Informationen über Täter*innen zu erfahren -, den richterlich angeordneten Accountsperren und den Zustellungsbevollmächtigten, die wie schon im </a:t>
            </a:r>
            <a:r>
              <a:rPr lang="de-DE" b="0" dirty="0" err="1"/>
              <a:t>NetzDG</a:t>
            </a:r>
            <a:r>
              <a:rPr lang="de-DE" b="0" dirty="0"/>
              <a:t> beibehalten werden soll. </a:t>
            </a:r>
          </a:p>
        </p:txBody>
      </p:sp>
      <p:sp>
        <p:nvSpPr>
          <p:cNvPr id="4" name="Foliennummernplatzhalter 3"/>
          <p:cNvSpPr>
            <a:spLocks noGrp="1"/>
          </p:cNvSpPr>
          <p:nvPr>
            <p:ph type="sldNum" sz="quarter" idx="5"/>
          </p:nvPr>
        </p:nvSpPr>
        <p:spPr/>
        <p:txBody>
          <a:bodyPr/>
          <a:lstStyle/>
          <a:p>
            <a:fld id="{60E605D5-CB27-3D4E-9971-52DEAE75E560}" type="slidenum">
              <a:rPr lang="de-DE" smtClean="0"/>
              <a:t>6</a:t>
            </a:fld>
            <a:endParaRPr lang="de-DE"/>
          </a:p>
        </p:txBody>
      </p:sp>
    </p:spTree>
    <p:extLst>
      <p:ext uri="{BB962C8B-B14F-4D97-AF65-F5344CB8AC3E}">
        <p14:creationId xmlns:p14="http://schemas.microsoft.com/office/powerpoint/2010/main" val="323729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dirty="0">
                <a:effectLst/>
                <a:latin typeface="Calibri" panose="020F0502020204030204" pitchFamily="34" charset="0"/>
                <a:ea typeface="Calibri" panose="020F0502020204030204" pitchFamily="34" charset="0"/>
                <a:cs typeface="Arial" panose="020B0604020202020204" pitchFamily="34" charset="0"/>
              </a:rPr>
              <a:t>Klar ist : Ein Gesetz mit diesem Namen, so wie er im Koalitionsvertrag festgelegt ist, kann wohl nie ganz die daran gesteckten Ansprüche stillen – es fällt leider immer etwas raus, auch wenn das BMJ klarstellen sollte, dass es sich v.a. um plattformbasierte digitale Gewalt kümmert oder es noch weiter zuspitzen sollte und direkt sagen sollte, dass es nur um Hass im Netz geht – dann muss man aber dem Gesetz auch einen neuen Namen geben. Anne Roth hat beim NPA im September schon gesagt, was alles nicht im Gesetzentwurf steht, ich ergänze das mal weiter – und betone dabei: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Dosis" pitchFamily="2" charset="0"/>
              </a:rPr>
              <a:t>Nicht nur Kritik der GFF, Versuch der Sammlung bestimmter inhaltlicher Punkte aus den über 30 eingegangenen Stellungnahmen: </a:t>
            </a:r>
            <a:r>
              <a:rPr lang="de-DE" b="0" dirty="0"/>
              <a:t>Eine Definition „digitaler Gewalt“ fordern etwa so unterschiedliche Akteure wie Bitkom, der </a:t>
            </a:r>
            <a:r>
              <a:rPr lang="de-DE" sz="1800" kern="100" dirty="0">
                <a:effectLst/>
                <a:latin typeface="Arial" panose="020B0604020202020204" pitchFamily="34" charset="0"/>
                <a:ea typeface="Calibri" panose="020F0502020204030204" pitchFamily="34" charset="0"/>
                <a:cs typeface="Arial" panose="020B0604020202020204" pitchFamily="34" charset="0"/>
              </a:rPr>
              <a:t>Bundesverband Frauenberatungsstellen und Frauennotrufe</a:t>
            </a:r>
            <a:r>
              <a:rPr lang="de-DE" sz="1800" b="0" kern="100" dirty="0">
                <a:effectLst/>
                <a:latin typeface="Arial" panose="020B0604020202020204" pitchFamily="34" charset="0"/>
                <a:ea typeface="Calibri" panose="020F0502020204030204" pitchFamily="34" charset="0"/>
                <a:cs typeface="Arial" panose="020B0604020202020204" pitchFamily="34" charset="0"/>
              </a:rPr>
              <a:t> und auch der Chaos Computer Club; </a:t>
            </a:r>
            <a:endParaRPr lang="de-DE" sz="1200" dirty="0">
              <a:latin typeface="Dosi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Dosi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Dosis" pitchFamily="2" charset="0"/>
              </a:rPr>
              <a:t>Zuerst einmal: Spitze, dass der Zustellungsbevollmächtigte behalten werden soll, aber hier schon die erste Schwierigkeit – lassen der DSA und Unionsrecht überhaupt Spielraum? EUGH Rechtsprechung zeigt, dass </a:t>
            </a:r>
            <a:r>
              <a:rPr lang="de-DE" sz="1200" dirty="0" err="1">
                <a:latin typeface="Dosis" pitchFamily="2" charset="0"/>
              </a:rPr>
              <a:t>NetzDG</a:t>
            </a:r>
            <a:r>
              <a:rPr lang="de-DE" sz="1200" dirty="0">
                <a:latin typeface="Dosis" pitchFamily="2" charset="0"/>
              </a:rPr>
              <a:t>-Äquivalent in Österreich rechtswidrig ist, wir müssen schauen, wie sich das auf die Regelung zum Zustellungsbevollmächtigten auswirkt.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Dosi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Dosis" pitchFamily="2" charset="0"/>
              </a:rPr>
              <a:t>Super auch, dass die Accountsperren drin sind, allerdings sind die Hürden so hoch gesetzt, dass die Regelung laut den Eckpunkten kaum Anwendung finden wird; </a:t>
            </a:r>
            <a:r>
              <a:rPr lang="de-DE" dirty="0"/>
              <a:t>Was steht drin: Accountsperren nur bei </a:t>
            </a:r>
            <a:r>
              <a:rPr lang="de-DE" sz="1200" dirty="0">
                <a:latin typeface="Dosis" panose="02010503020202060003" pitchFamily="2" charset="77"/>
              </a:rPr>
              <a:t>Wiederholt, In schwerwiegender Weise, durch Äußerungen über denselben Account im Persönlichkeitsrecht verletzt </a:t>
            </a:r>
          </a:p>
          <a:p>
            <a:pPr>
              <a:lnSpc>
                <a:spcPct val="100000"/>
              </a:lnSpc>
            </a:pPr>
            <a:endParaRPr lang="de-DE" sz="1200" dirty="0">
              <a:latin typeface="Dosis" panose="02010503020202060003" pitchFamily="2" charset="77"/>
            </a:endParaRPr>
          </a:p>
          <a:p>
            <a:r>
              <a:rPr lang="de-DE" sz="1200" dirty="0">
                <a:latin typeface="Dosis" pitchFamily="2" charset="0"/>
                <a:sym typeface="Wingdings" pitchFamily="2" charset="2"/>
              </a:rPr>
              <a:t> Keine Äußerung zu Volksverhetzung </a:t>
            </a:r>
            <a:endParaRPr lang="de-DE" sz="1200" dirty="0">
              <a:latin typeface="Dosis" pitchFamily="2" charset="0"/>
            </a:endParaRPr>
          </a:p>
          <a:p>
            <a:endParaRPr lang="de-DE" sz="1200" b="0" kern="100" dirty="0">
              <a:effectLst/>
              <a:latin typeface="Dosis" pitchFamily="2" charset="0"/>
              <a:ea typeface="Calibri" panose="020F0502020204030204" pitchFamily="34" charset="0"/>
              <a:cs typeface="Arial" panose="020B0604020202020204" pitchFamily="34" charset="0"/>
            </a:endParaRPr>
          </a:p>
          <a:p>
            <a:r>
              <a:rPr lang="de-DE" sz="1200" b="0" kern="100" dirty="0">
                <a:effectLst/>
                <a:latin typeface="Dosis" pitchFamily="2" charset="77"/>
                <a:ea typeface="Calibri" panose="020F0502020204030204" pitchFamily="34" charset="0"/>
                <a:cs typeface="Arial" panose="020B0604020202020204" pitchFamily="34" charset="0"/>
              </a:rPr>
              <a:t>Die Eckpunkte sind hier ein Stück weit widersprüchlich: Accountsperren bei schwerwiegenden Eingriffen in das Kommunikationsverhalten, aber Auskünfte über Daten werden als weniger schwerwiegend betrachtet. </a:t>
            </a:r>
          </a:p>
          <a:p>
            <a:endParaRPr lang="de-DE" sz="1200" b="0" kern="100" dirty="0">
              <a:effectLst/>
              <a:latin typeface="Arial" panose="020B0604020202020204" pitchFamily="34" charset="0"/>
              <a:ea typeface="Calibri" panose="020F0502020204030204" pitchFamily="34" charset="0"/>
              <a:cs typeface="Arial" panose="020B0604020202020204" pitchFamily="34" charset="0"/>
            </a:endParaRPr>
          </a:p>
          <a:p>
            <a:r>
              <a:rPr lang="de-DE" sz="1200" b="0" kern="100" dirty="0">
                <a:effectLst/>
                <a:latin typeface="Arial" panose="020B0604020202020204" pitchFamily="34" charset="0"/>
                <a:ea typeface="Calibri" panose="020F0502020204030204" pitchFamily="34" charset="0"/>
                <a:cs typeface="Arial" panose="020B0604020202020204" pitchFamily="34" charset="0"/>
              </a:rPr>
              <a:t>Weder zur Stärkung von Beratungsstrukturen noch Verbandsklagemöglichkeiten steht irgendetwas in den Eckpunkten. </a:t>
            </a:r>
            <a:endParaRPr lang="de-DE" sz="1200" kern="1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800" b="0" kern="100" dirty="0">
              <a:effectLst/>
              <a:latin typeface="Arial" panose="020B0604020202020204" pitchFamily="34" charset="0"/>
              <a:ea typeface="Calibri" panose="020F0502020204030204" pitchFamily="34" charset="0"/>
              <a:cs typeface="Arial" panose="020B0604020202020204" pitchFamily="34" charset="0"/>
            </a:endParaRPr>
          </a:p>
          <a:p>
            <a:pPr marL="139700" indent="0">
              <a:buNone/>
            </a:pPr>
            <a:endParaRPr lang="de-DE" b="0" dirty="0"/>
          </a:p>
        </p:txBody>
      </p:sp>
      <p:sp>
        <p:nvSpPr>
          <p:cNvPr id="4" name="Foliennummernplatzhalter 3"/>
          <p:cNvSpPr>
            <a:spLocks noGrp="1"/>
          </p:cNvSpPr>
          <p:nvPr>
            <p:ph type="sldNum" sz="quarter" idx="5"/>
          </p:nvPr>
        </p:nvSpPr>
        <p:spPr/>
        <p:txBody>
          <a:bodyPr/>
          <a:lstStyle/>
          <a:p>
            <a:fld id="{60E605D5-CB27-3D4E-9971-52DEAE75E560}" type="slidenum">
              <a:rPr lang="de-DE" smtClean="0"/>
              <a:t>7</a:t>
            </a:fld>
            <a:endParaRPr lang="de-DE"/>
          </a:p>
        </p:txBody>
      </p:sp>
    </p:spTree>
    <p:extLst>
      <p:ext uri="{BB962C8B-B14F-4D97-AF65-F5344CB8AC3E}">
        <p14:creationId xmlns:p14="http://schemas.microsoft.com/office/powerpoint/2010/main" val="67390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pPr>
            <a:r>
              <a:rPr lang="de-DE" sz="1200" dirty="0">
                <a:latin typeface="Dosis" panose="02010503020202060003" pitchFamily="2" charset="77"/>
              </a:rPr>
              <a:t>Wo wir besonders drauf hinweisen wollen bzw. wo </a:t>
            </a:r>
            <a:r>
              <a:rPr lang="de-DE" sz="1200" dirty="0" err="1">
                <a:latin typeface="Dosis" panose="02010503020202060003" pitchFamily="2" charset="77"/>
              </a:rPr>
              <a:t>mensch</a:t>
            </a:r>
            <a:r>
              <a:rPr lang="de-DE" sz="1200" dirty="0">
                <a:latin typeface="Dosis" panose="02010503020202060003" pitchFamily="2" charset="77"/>
              </a:rPr>
              <a:t> unseres Erachtens genauer hinschauen sollte, ist die Stärkung bzw. Reform von Auskunftsansprüchen, die ja offensichtlich als kein zu großer Eingriff gewertet werden – Anne Roth hat es auch als Anonymitätsbekämpfungsgesetz bezeichnet: </a:t>
            </a:r>
          </a:p>
          <a:p>
            <a:pPr>
              <a:lnSpc>
                <a:spcPct val="100000"/>
              </a:lnSpc>
            </a:pPr>
            <a:endParaRPr lang="de-DE" sz="1200" dirty="0">
              <a:latin typeface="Dosis" panose="02010503020202060003" pitchFamily="2" charset="77"/>
            </a:endParaRPr>
          </a:p>
          <a:p>
            <a:pPr>
              <a:lnSpc>
                <a:spcPct val="100000"/>
              </a:lnSpc>
            </a:pPr>
            <a:r>
              <a:rPr lang="de-DE" sz="1200" dirty="0">
                <a:latin typeface="Dosis" panose="02010503020202060003" pitchFamily="2" charset="77"/>
              </a:rPr>
              <a:t>Geplant: </a:t>
            </a:r>
          </a:p>
          <a:p>
            <a:pPr>
              <a:lnSpc>
                <a:spcPct val="100000"/>
              </a:lnSpc>
            </a:pPr>
            <a:endParaRPr lang="de-DE" sz="1200" dirty="0">
              <a:latin typeface="Dosis" panose="02010503020202060003" pitchFamily="2" charset="77"/>
            </a:endParaRPr>
          </a:p>
          <a:p>
            <a:pPr>
              <a:lnSpc>
                <a:spcPct val="100000"/>
              </a:lnSpc>
            </a:pPr>
            <a:r>
              <a:rPr lang="de-DE" sz="1200" dirty="0">
                <a:latin typeface="Dosis" panose="02010503020202060003" pitchFamily="2" charset="77"/>
              </a:rPr>
              <a:t>- Herausgabe von Nutzungsdaten (</a:t>
            </a:r>
            <a:r>
              <a:rPr lang="de-DE" sz="1200" b="1" dirty="0">
                <a:latin typeface="Dosis" panose="02010503020202060003" pitchFamily="2" charset="77"/>
              </a:rPr>
              <a:t>IP-Adressen</a:t>
            </a:r>
            <a:r>
              <a:rPr lang="de-DE" sz="1200" dirty="0">
                <a:latin typeface="Dosis" panose="02010503020202060003" pitchFamily="2" charset="77"/>
              </a:rPr>
              <a:t>)</a:t>
            </a:r>
          </a:p>
          <a:p>
            <a:pPr>
              <a:lnSpc>
                <a:spcPct val="100000"/>
              </a:lnSpc>
            </a:pPr>
            <a:endParaRPr lang="de-DE" sz="1200" dirty="0">
              <a:latin typeface="Dosis" panose="02010503020202060003" pitchFamily="2" charset="77"/>
            </a:endParaRPr>
          </a:p>
          <a:p>
            <a:pPr>
              <a:lnSpc>
                <a:spcPct val="100000"/>
              </a:lnSpc>
            </a:pPr>
            <a:r>
              <a:rPr lang="de-DE" sz="1200" dirty="0">
                <a:latin typeface="Dosis" panose="02010503020202060003" pitchFamily="2" charset="77"/>
              </a:rPr>
              <a:t>- Erweiterung auf die Verletzung </a:t>
            </a:r>
            <a:r>
              <a:rPr lang="de-DE" sz="1200" b="1" dirty="0">
                <a:latin typeface="Dosis" panose="02010503020202060003" pitchFamily="2" charset="77"/>
              </a:rPr>
              <a:t>absoluter Rechte</a:t>
            </a:r>
          </a:p>
          <a:p>
            <a:pPr>
              <a:lnSpc>
                <a:spcPct val="100000"/>
              </a:lnSpc>
            </a:pPr>
            <a:endParaRPr lang="de-DE" sz="1200" dirty="0">
              <a:latin typeface="Dosis" panose="02010503020202060003" pitchFamily="2" charset="77"/>
            </a:endParaRPr>
          </a:p>
          <a:p>
            <a:pPr>
              <a:lnSpc>
                <a:spcPct val="100000"/>
              </a:lnSpc>
            </a:pPr>
            <a:r>
              <a:rPr lang="de-DE" sz="1200" dirty="0">
                <a:latin typeface="Dosis" panose="02010503020202060003" pitchFamily="2" charset="77"/>
              </a:rPr>
              <a:t>- Erweiterung auf </a:t>
            </a:r>
            <a:r>
              <a:rPr lang="de-DE" sz="1200" b="1" dirty="0">
                <a:latin typeface="Dosis" panose="02010503020202060003" pitchFamily="2" charset="77"/>
              </a:rPr>
              <a:t>Messenger-Dienste</a:t>
            </a:r>
          </a:p>
          <a:p>
            <a:pPr>
              <a:lnSpc>
                <a:spcPct val="100000"/>
              </a:lnSpc>
            </a:pPr>
            <a:endParaRPr lang="de-DE" sz="1200" dirty="0">
              <a:latin typeface="Dosis" panose="02010503020202060003" pitchFamily="2" charset="77"/>
            </a:endParaRPr>
          </a:p>
          <a:p>
            <a:endParaRPr lang="de-DE" b="1" dirty="0"/>
          </a:p>
          <a:p>
            <a:r>
              <a:rPr lang="de-DE" b="1" dirty="0"/>
              <a:t>Dazu droht:</a:t>
            </a:r>
          </a:p>
        </p:txBody>
      </p:sp>
      <p:sp>
        <p:nvSpPr>
          <p:cNvPr id="4" name="Foliennummernplatzhalter 3"/>
          <p:cNvSpPr>
            <a:spLocks noGrp="1"/>
          </p:cNvSpPr>
          <p:nvPr>
            <p:ph type="sldNum" sz="quarter" idx="5"/>
          </p:nvPr>
        </p:nvSpPr>
        <p:spPr/>
        <p:txBody>
          <a:bodyPr/>
          <a:lstStyle/>
          <a:p>
            <a:fld id="{60E605D5-CB27-3D4E-9971-52DEAE75E560}" type="slidenum">
              <a:rPr lang="de-DE" smtClean="0"/>
              <a:t>8</a:t>
            </a:fld>
            <a:endParaRPr lang="de-DE"/>
          </a:p>
        </p:txBody>
      </p:sp>
    </p:spTree>
    <p:extLst>
      <p:ext uri="{BB962C8B-B14F-4D97-AF65-F5344CB8AC3E}">
        <p14:creationId xmlns:p14="http://schemas.microsoft.com/office/powerpoint/2010/main" val="277057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39700" indent="0">
              <a:buNone/>
            </a:pPr>
            <a:r>
              <a:rPr lang="de-DE" b="1" dirty="0"/>
              <a:t>Wir brauchen Maßnahmen, die a) Betroffene im Blick haben und b) die Infrastruktur des digitalen Raums, mit dem Recht auf Anonymität und </a:t>
            </a:r>
            <a:r>
              <a:rPr lang="de-DE" b="1" dirty="0" err="1"/>
              <a:t>Privatspähre</a:t>
            </a:r>
            <a:r>
              <a:rPr lang="de-DE" b="1" dirty="0"/>
              <a:t> im Blick haben. D.h. wir können nicht einfach analoge Instrumente in den digitalen Raum übersetzen. </a:t>
            </a:r>
          </a:p>
        </p:txBody>
      </p:sp>
      <p:sp>
        <p:nvSpPr>
          <p:cNvPr id="4" name="Foliennummernplatzhalter 3"/>
          <p:cNvSpPr>
            <a:spLocks noGrp="1"/>
          </p:cNvSpPr>
          <p:nvPr>
            <p:ph type="sldNum" sz="quarter" idx="5"/>
          </p:nvPr>
        </p:nvSpPr>
        <p:spPr/>
        <p:txBody>
          <a:bodyPr/>
          <a:lstStyle/>
          <a:p>
            <a:fld id="{60E605D5-CB27-3D4E-9971-52DEAE75E560}" type="slidenum">
              <a:rPr lang="de-DE" smtClean="0"/>
              <a:t>9</a:t>
            </a:fld>
            <a:endParaRPr lang="de-DE"/>
          </a:p>
        </p:txBody>
      </p:sp>
    </p:spTree>
    <p:extLst>
      <p:ext uri="{BB962C8B-B14F-4D97-AF65-F5344CB8AC3E}">
        <p14:creationId xmlns:p14="http://schemas.microsoft.com/office/powerpoint/2010/main" val="310390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55EBD-BA64-064E-AE4D-D9E4379F157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1823EFB-537E-DE4F-9A94-4E6FD3DB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1F2C847-FA76-BC46-A9B4-E055D68067DA}"/>
              </a:ext>
            </a:extLst>
          </p:cNvPr>
          <p:cNvSpPr>
            <a:spLocks noGrp="1"/>
          </p:cNvSpPr>
          <p:nvPr>
            <p:ph type="dt" sz="half" idx="10"/>
          </p:nvPr>
        </p:nvSpPr>
        <p:spPr/>
        <p:txBody>
          <a:bodyPr/>
          <a:lstStyle/>
          <a:p>
            <a:fld id="{4D79B21D-3F8E-C24E-BDF0-BE69AC2FE5FE}" type="datetime1">
              <a:rPr lang="de-DE" smtClean="0"/>
              <a:t>05.12.23</a:t>
            </a:fld>
            <a:endParaRPr lang="de-DE"/>
          </a:p>
        </p:txBody>
      </p:sp>
      <p:sp>
        <p:nvSpPr>
          <p:cNvPr id="5" name="Fußzeilenplatzhalter 4">
            <a:extLst>
              <a:ext uri="{FF2B5EF4-FFF2-40B4-BE49-F238E27FC236}">
                <a16:creationId xmlns:a16="http://schemas.microsoft.com/office/drawing/2014/main" id="{0758F87A-7A8E-6A4E-AD46-2A880D3E752B}"/>
              </a:ext>
            </a:extLst>
          </p:cNvPr>
          <p:cNvSpPr>
            <a:spLocks noGrp="1"/>
          </p:cNvSpPr>
          <p:nvPr>
            <p:ph type="ftr" sz="quarter" idx="11"/>
          </p:nvPr>
        </p:nvSpPr>
        <p:spPr/>
        <p:txBody>
          <a:bodyPr/>
          <a:lstStyle/>
          <a:p>
            <a:r>
              <a:rPr lang="de-DE"/>
              <a:t>www.freiheitsrechte.org</a:t>
            </a:r>
          </a:p>
        </p:txBody>
      </p:sp>
      <p:sp>
        <p:nvSpPr>
          <p:cNvPr id="6" name="Foliennummernplatzhalter 5">
            <a:extLst>
              <a:ext uri="{FF2B5EF4-FFF2-40B4-BE49-F238E27FC236}">
                <a16:creationId xmlns:a16="http://schemas.microsoft.com/office/drawing/2014/main" id="{BACB5EA2-0615-3F4A-8575-D5C0C3E622EE}"/>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250088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C2C40-CAE7-B145-A994-9F0521D4C49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7C67A08-3C7F-D344-9AF0-E2AA4D84248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ED877C-B213-714C-A5E0-183E61B5D12C}"/>
              </a:ext>
            </a:extLst>
          </p:cNvPr>
          <p:cNvSpPr>
            <a:spLocks noGrp="1"/>
          </p:cNvSpPr>
          <p:nvPr>
            <p:ph type="dt" sz="half" idx="10"/>
          </p:nvPr>
        </p:nvSpPr>
        <p:spPr/>
        <p:txBody>
          <a:bodyPr/>
          <a:lstStyle/>
          <a:p>
            <a:fld id="{0A5B7786-EA45-994F-A630-EB94A6E68009}" type="datetime1">
              <a:rPr lang="de-DE" smtClean="0"/>
              <a:t>05.12.23</a:t>
            </a:fld>
            <a:endParaRPr lang="de-DE"/>
          </a:p>
        </p:txBody>
      </p:sp>
      <p:sp>
        <p:nvSpPr>
          <p:cNvPr id="5" name="Fußzeilenplatzhalter 4">
            <a:extLst>
              <a:ext uri="{FF2B5EF4-FFF2-40B4-BE49-F238E27FC236}">
                <a16:creationId xmlns:a16="http://schemas.microsoft.com/office/drawing/2014/main" id="{5E830B0D-E798-F04D-92C1-C91DA07CA2E5}"/>
              </a:ext>
            </a:extLst>
          </p:cNvPr>
          <p:cNvSpPr>
            <a:spLocks noGrp="1"/>
          </p:cNvSpPr>
          <p:nvPr>
            <p:ph type="ftr" sz="quarter" idx="11"/>
          </p:nvPr>
        </p:nvSpPr>
        <p:spPr/>
        <p:txBody>
          <a:bodyPr/>
          <a:lstStyle/>
          <a:p>
            <a:r>
              <a:rPr lang="de-DE"/>
              <a:t>www.freiheitsrechte.org</a:t>
            </a:r>
          </a:p>
        </p:txBody>
      </p:sp>
      <p:sp>
        <p:nvSpPr>
          <p:cNvPr id="6" name="Foliennummernplatzhalter 5">
            <a:extLst>
              <a:ext uri="{FF2B5EF4-FFF2-40B4-BE49-F238E27FC236}">
                <a16:creationId xmlns:a16="http://schemas.microsoft.com/office/drawing/2014/main" id="{D950E5ED-2962-CB4B-818F-3D62F0689B82}"/>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266430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AC0169-363D-4C47-9892-16C3973612B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443A29B-122C-6442-ADD9-22258C4260B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EBCF25D-3F03-E34F-BB06-CB92FC578101}"/>
              </a:ext>
            </a:extLst>
          </p:cNvPr>
          <p:cNvSpPr>
            <a:spLocks noGrp="1"/>
          </p:cNvSpPr>
          <p:nvPr>
            <p:ph type="dt" sz="half" idx="10"/>
          </p:nvPr>
        </p:nvSpPr>
        <p:spPr/>
        <p:txBody>
          <a:bodyPr/>
          <a:lstStyle/>
          <a:p>
            <a:fld id="{E9BAD3DB-6C2E-1C42-AD69-A795C2B325EB}" type="datetime1">
              <a:rPr lang="de-DE" smtClean="0"/>
              <a:t>05.12.23</a:t>
            </a:fld>
            <a:endParaRPr lang="de-DE"/>
          </a:p>
        </p:txBody>
      </p:sp>
      <p:sp>
        <p:nvSpPr>
          <p:cNvPr id="5" name="Fußzeilenplatzhalter 4">
            <a:extLst>
              <a:ext uri="{FF2B5EF4-FFF2-40B4-BE49-F238E27FC236}">
                <a16:creationId xmlns:a16="http://schemas.microsoft.com/office/drawing/2014/main" id="{97908A3E-0494-114E-ABF3-BC706C7EDC34}"/>
              </a:ext>
            </a:extLst>
          </p:cNvPr>
          <p:cNvSpPr>
            <a:spLocks noGrp="1"/>
          </p:cNvSpPr>
          <p:nvPr>
            <p:ph type="ftr" sz="quarter" idx="11"/>
          </p:nvPr>
        </p:nvSpPr>
        <p:spPr/>
        <p:txBody>
          <a:bodyPr/>
          <a:lstStyle/>
          <a:p>
            <a:r>
              <a:rPr lang="de-DE"/>
              <a:t>www.freiheitsrechte.org</a:t>
            </a:r>
          </a:p>
        </p:txBody>
      </p:sp>
      <p:sp>
        <p:nvSpPr>
          <p:cNvPr id="6" name="Foliennummernplatzhalter 5">
            <a:extLst>
              <a:ext uri="{FF2B5EF4-FFF2-40B4-BE49-F238E27FC236}">
                <a16:creationId xmlns:a16="http://schemas.microsoft.com/office/drawing/2014/main" id="{F7A5E5B5-BA3F-914D-AB1C-1600A5D7971C}"/>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6374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5_Titelfolie">
  <p:cSld name="F5_Titelfolie">
    <p:spTree>
      <p:nvGrpSpPr>
        <p:cNvPr id="1" name="Shape 9"/>
        <p:cNvGrpSpPr/>
        <p:nvPr/>
      </p:nvGrpSpPr>
      <p:grpSpPr>
        <a:xfrm>
          <a:off x="0" y="0"/>
          <a:ext cx="0" cy="0"/>
          <a:chOff x="0" y="0"/>
          <a:chExt cx="0" cy="0"/>
        </a:xfrm>
      </p:grpSpPr>
      <p:sp>
        <p:nvSpPr>
          <p:cNvPr id="10" name="Google Shape;10;g133b3eec6bd_1_93"/>
          <p:cNvSpPr txBox="1">
            <a:spLocks noGrp="1"/>
          </p:cNvSpPr>
          <p:nvPr>
            <p:ph type="dt" idx="10"/>
          </p:nvPr>
        </p:nvSpPr>
        <p:spPr>
          <a:xfrm>
            <a:off x="424033" y="6000987"/>
            <a:ext cx="73396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pPr algn="l"/>
            <a:r>
              <a:rPr lang="en-US" dirty="0"/>
              <a:t>Dr. Ulf Buermeyer, LL.M.    </a:t>
            </a:r>
            <a:r>
              <a:rPr lang="en-US" dirty="0" err="1"/>
              <a:t>ulf@freiheitsrechte.org</a:t>
            </a:r>
            <a:endParaRPr lang="en-US" dirty="0"/>
          </a:p>
        </p:txBody>
      </p:sp>
      <p:pic>
        <p:nvPicPr>
          <p:cNvPr id="12" name="Google Shape;12;g133b3eec6bd_1_93"/>
          <p:cNvPicPr preferRelativeResize="0"/>
          <p:nvPr/>
        </p:nvPicPr>
        <p:blipFill rotWithShape="1">
          <a:blip r:embed="rId2">
            <a:alphaModFix/>
          </a:blip>
          <a:srcRect/>
          <a:stretch/>
        </p:blipFill>
        <p:spPr>
          <a:xfrm>
            <a:off x="7785653" y="5534501"/>
            <a:ext cx="3922748" cy="932975"/>
          </a:xfrm>
          <a:prstGeom prst="rect">
            <a:avLst/>
          </a:prstGeom>
          <a:noFill/>
          <a:ln>
            <a:noFill/>
          </a:ln>
        </p:spPr>
      </p:pic>
      <p:sp>
        <p:nvSpPr>
          <p:cNvPr id="17" name="Google Shape;17;g133b3eec6bd_1_93"/>
          <p:cNvSpPr txBox="1">
            <a:spLocks noGrp="1"/>
          </p:cNvSpPr>
          <p:nvPr>
            <p:ph type="title"/>
          </p:nvPr>
        </p:nvSpPr>
        <p:spPr>
          <a:xfrm>
            <a:off x="424033" y="1323500"/>
            <a:ext cx="11228400" cy="271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5200"/>
              <a:buFont typeface="Arial"/>
              <a:buNone/>
              <a:defRPr sz="6933"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8" name="Google Shape;18;g133b3eec6bd_1_93"/>
          <p:cNvSpPr txBox="1">
            <a:spLocks noGrp="1"/>
          </p:cNvSpPr>
          <p:nvPr>
            <p:ph type="subTitle" idx="1"/>
          </p:nvPr>
        </p:nvSpPr>
        <p:spPr>
          <a:xfrm>
            <a:off x="467067" y="4096033"/>
            <a:ext cx="11185600" cy="814800"/>
          </a:xfrm>
          <a:prstGeom prst="rect">
            <a:avLst/>
          </a:prstGeom>
          <a:noFill/>
          <a:ln>
            <a:noFill/>
          </a:ln>
        </p:spPr>
        <p:txBody>
          <a:bodyPr spcFirstLastPara="1" wrap="square" lIns="91425" tIns="91425" rIns="91425" bIns="91425" anchor="t" anchorCtr="0">
            <a:noAutofit/>
          </a:bodyPr>
          <a:lstStyle>
            <a:lvl1pPr marR="0" lvl="0" algn="ctr" rtl="0">
              <a:lnSpc>
                <a:spcPct val="150000"/>
              </a:lnSpc>
              <a:spcBef>
                <a:spcPts val="0"/>
              </a:spcBef>
              <a:spcAft>
                <a:spcPts val="0"/>
              </a:spcAft>
              <a:buClr>
                <a:srgbClr val="999999"/>
              </a:buClr>
              <a:buSzPts val="1400"/>
              <a:buFont typeface="Arial"/>
              <a:buNone/>
              <a:defRPr sz="1867" b="0" i="0" u="none" strike="noStrike" cap="none">
                <a:solidFill>
                  <a:srgbClr val="99999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5521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white">
  <p:cSld name="Main point white">
    <p:bg>
      <p:bgPr>
        <a:solidFill>
          <a:srgbClr val="FFFFFF"/>
        </a:solidFill>
        <a:effectLst/>
      </p:bgPr>
    </p:bg>
    <p:spTree>
      <p:nvGrpSpPr>
        <p:cNvPr id="1" name="Shape 20"/>
        <p:cNvGrpSpPr/>
        <p:nvPr/>
      </p:nvGrpSpPr>
      <p:grpSpPr>
        <a:xfrm>
          <a:off x="0" y="0"/>
          <a:ext cx="0" cy="0"/>
          <a:chOff x="0" y="0"/>
          <a:chExt cx="0" cy="0"/>
        </a:xfrm>
      </p:grpSpPr>
      <p:sp>
        <p:nvSpPr>
          <p:cNvPr id="21" name="Google Shape;21;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pic>
        <p:nvPicPr>
          <p:cNvPr id="22" name="Google Shape;22;p35" descr="wm-stacklogo.png"/>
          <p:cNvPicPr preferRelativeResize="0"/>
          <p:nvPr/>
        </p:nvPicPr>
        <p:blipFill rotWithShape="1">
          <a:blip r:embed="rId2">
            <a:alphaModFix/>
          </a:blip>
          <a:srcRect/>
          <a:stretch/>
        </p:blipFill>
        <p:spPr>
          <a:xfrm>
            <a:off x="5384801" y="5367934"/>
            <a:ext cx="1422401" cy="1422401"/>
          </a:xfrm>
          <a:prstGeom prst="rect">
            <a:avLst/>
          </a:prstGeom>
          <a:noFill/>
          <a:ln>
            <a:noFill/>
          </a:ln>
        </p:spPr>
      </p:pic>
      <p:sp>
        <p:nvSpPr>
          <p:cNvPr id="23" name="Google Shape;23;p35"/>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69429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full width bullets">
  <p:cSld name="Title with full width bullets">
    <p:bg>
      <p:bgPr>
        <a:solidFill>
          <a:srgbClr val="FFFFFF"/>
        </a:solidFill>
        <a:effectLst/>
      </p:bgPr>
    </p:bg>
    <p:spTree>
      <p:nvGrpSpPr>
        <p:cNvPr id="1" name="Shape 24"/>
        <p:cNvGrpSpPr/>
        <p:nvPr/>
      </p:nvGrpSpPr>
      <p:grpSpPr>
        <a:xfrm>
          <a:off x="0" y="0"/>
          <a:ext cx="0" cy="0"/>
          <a:chOff x="0" y="0"/>
          <a:chExt cx="0" cy="0"/>
        </a:xfrm>
      </p:grpSpPr>
      <p:sp>
        <p:nvSpPr>
          <p:cNvPr id="25" name="Google Shape;25;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26" name="Google Shape;26;p36"/>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7" name="Google Shape;27;p36"/>
          <p:cNvSpPr txBox="1">
            <a:spLocks noGrp="1"/>
          </p:cNvSpPr>
          <p:nvPr>
            <p:ph type="subTitle" idx="1"/>
          </p:nvPr>
        </p:nvSpPr>
        <p:spPr>
          <a:xfrm>
            <a:off x="372967" y="2583733"/>
            <a:ext cx="11368800" cy="142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Source Serif Pro"/>
                <a:ea typeface="Source Serif Pro"/>
                <a:cs typeface="Source Serif Pro"/>
                <a:sym typeface="Source Serif Pro"/>
              </a:defRPr>
            </a:lvl1pPr>
            <a:lvl2pPr marR="0" lvl="1"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6216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35"/>
        <p:cNvGrpSpPr/>
        <p:nvPr/>
      </p:nvGrpSpPr>
      <p:grpSpPr>
        <a:xfrm>
          <a:off x="0" y="0"/>
          <a:ext cx="0" cy="0"/>
          <a:chOff x="0" y="0"/>
          <a:chExt cx="0" cy="0"/>
        </a:xfrm>
      </p:grpSpPr>
      <p:sp>
        <p:nvSpPr>
          <p:cNvPr id="36" name="Google Shape;3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7" name="Google Shape;37;p38"/>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800"/>
              <a:buFont typeface="Arial"/>
              <a:buNone/>
              <a:defRPr sz="2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5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endParaRPr/>
          </a:p>
        </p:txBody>
      </p:sp>
      <p:sp>
        <p:nvSpPr>
          <p:cNvPr id="38" name="Google Shape;38;p38"/>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39" name="Google Shape;39;p38"/>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0" name="Google Shape;40;p3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46208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Leer">
  <p:cSld name="1_Leer">
    <p:spTree>
      <p:nvGrpSpPr>
        <p:cNvPr id="1" name="Shape 41"/>
        <p:cNvGrpSpPr/>
        <p:nvPr/>
      </p:nvGrpSpPr>
      <p:grpSpPr>
        <a:xfrm>
          <a:off x="0" y="0"/>
          <a:ext cx="0" cy="0"/>
          <a:chOff x="0" y="0"/>
          <a:chExt cx="0" cy="0"/>
        </a:xfrm>
      </p:grpSpPr>
      <p:pic>
        <p:nvPicPr>
          <p:cNvPr id="42" name="Google Shape;42;p39"/>
          <p:cNvPicPr preferRelativeResize="0"/>
          <p:nvPr/>
        </p:nvPicPr>
        <p:blipFill rotWithShape="1">
          <a:blip r:embed="rId2">
            <a:alphaModFix/>
          </a:blip>
          <a:srcRect/>
          <a:stretch/>
        </p:blipFill>
        <p:spPr>
          <a:xfrm>
            <a:off x="11270849" y="228264"/>
            <a:ext cx="606099" cy="606099"/>
          </a:xfrm>
          <a:prstGeom prst="rect">
            <a:avLst/>
          </a:prstGeom>
          <a:noFill/>
          <a:ln>
            <a:noFill/>
          </a:ln>
        </p:spPr>
      </p:pic>
      <p:sp>
        <p:nvSpPr>
          <p:cNvPr id="43" name="Google Shape;43;p39"/>
          <p:cNvSpPr txBox="1">
            <a:spLocks noGrp="1"/>
          </p:cNvSpPr>
          <p:nvPr>
            <p:ph type="body" idx="1"/>
          </p:nvPr>
        </p:nvSpPr>
        <p:spPr>
          <a:xfrm>
            <a:off x="6927707" y="461670"/>
            <a:ext cx="4189412" cy="277812"/>
          </a:xfrm>
          <a:prstGeom prst="rect">
            <a:avLst/>
          </a:prstGeom>
          <a:noFill/>
          <a:ln>
            <a:noFill/>
          </a:ln>
        </p:spPr>
        <p:txBody>
          <a:bodyPr spcFirstLastPara="1" wrap="square" lIns="91425" tIns="45700" rIns="91425" bIns="45700" anchor="t" anchorCtr="0">
            <a:noAutofit/>
          </a:bodyPr>
          <a:lstStyle>
            <a:lvl1pPr marL="609585" marR="0" lvl="0" indent="-304792" algn="r" rtl="0">
              <a:lnSpc>
                <a:spcPct val="100000"/>
              </a:lnSpc>
              <a:spcBef>
                <a:spcPts val="0"/>
              </a:spcBef>
              <a:spcAft>
                <a:spcPts val="0"/>
              </a:spcAft>
              <a:buClr>
                <a:srgbClr val="000000"/>
              </a:buClr>
              <a:buSzPts val="900"/>
              <a:buFont typeface="Arial"/>
              <a:buNone/>
              <a:defRPr sz="1200" b="0" i="0" u="none" strike="noStrike" cap="none">
                <a:solidFill>
                  <a:srgbClr val="181818"/>
                </a:solidFill>
                <a:latin typeface="Open Sans"/>
                <a:ea typeface="Open Sans"/>
                <a:cs typeface="Open Sans"/>
                <a:sym typeface="Open Sans"/>
              </a:defRPr>
            </a:lvl1pPr>
            <a:lvl2pPr marL="1219170" marR="0" lvl="1" indent="-304792" algn="r" rtl="0">
              <a:lnSpc>
                <a:spcPct val="100000"/>
              </a:lnSpc>
              <a:spcBef>
                <a:spcPts val="0"/>
              </a:spcBef>
              <a:spcAft>
                <a:spcPts val="0"/>
              </a:spcAft>
              <a:buClr>
                <a:srgbClr val="000000"/>
              </a:buClr>
              <a:buSzPts val="900"/>
              <a:buFont typeface="Arial"/>
              <a:buNone/>
              <a:defRPr sz="1200" b="0" i="0" u="none" strike="noStrike" cap="none">
                <a:solidFill>
                  <a:srgbClr val="181818"/>
                </a:solidFill>
                <a:latin typeface="Open Sans"/>
                <a:ea typeface="Open Sans"/>
                <a:cs typeface="Open Sans"/>
                <a:sym typeface="Open Sans"/>
              </a:defRPr>
            </a:lvl2pPr>
            <a:lvl3pPr marL="1828754" marR="0" lvl="2" indent="-304792" algn="r" rtl="0">
              <a:lnSpc>
                <a:spcPct val="100000"/>
              </a:lnSpc>
              <a:spcBef>
                <a:spcPts val="0"/>
              </a:spcBef>
              <a:spcAft>
                <a:spcPts val="0"/>
              </a:spcAft>
              <a:buClr>
                <a:srgbClr val="000000"/>
              </a:buClr>
              <a:buSzPts val="900"/>
              <a:buFont typeface="Arial"/>
              <a:buNone/>
              <a:defRPr sz="1200" b="0" i="0" u="none" strike="noStrike" cap="none">
                <a:solidFill>
                  <a:srgbClr val="181818"/>
                </a:solidFill>
                <a:latin typeface="Open Sans"/>
                <a:ea typeface="Open Sans"/>
                <a:cs typeface="Open Sans"/>
                <a:sym typeface="Open Sans"/>
              </a:defRPr>
            </a:lvl3pPr>
            <a:lvl4pPr marL="2438339" marR="0" lvl="3" indent="-304792" algn="r" rtl="0">
              <a:lnSpc>
                <a:spcPct val="100000"/>
              </a:lnSpc>
              <a:spcBef>
                <a:spcPts val="0"/>
              </a:spcBef>
              <a:spcAft>
                <a:spcPts val="0"/>
              </a:spcAft>
              <a:buClr>
                <a:srgbClr val="000000"/>
              </a:buClr>
              <a:buSzPts val="900"/>
              <a:buFont typeface="Arial"/>
              <a:buNone/>
              <a:defRPr sz="1200" b="0" i="0" u="none" strike="noStrike" cap="none">
                <a:solidFill>
                  <a:srgbClr val="181818"/>
                </a:solidFill>
                <a:latin typeface="Open Sans"/>
                <a:ea typeface="Open Sans"/>
                <a:cs typeface="Open Sans"/>
                <a:sym typeface="Open Sans"/>
              </a:defRPr>
            </a:lvl4pPr>
            <a:lvl5pPr marL="3047924" marR="0" lvl="4" indent="-304792" algn="r" rtl="0">
              <a:lnSpc>
                <a:spcPct val="100000"/>
              </a:lnSpc>
              <a:spcBef>
                <a:spcPts val="0"/>
              </a:spcBef>
              <a:spcAft>
                <a:spcPts val="0"/>
              </a:spcAft>
              <a:buClr>
                <a:srgbClr val="000000"/>
              </a:buClr>
              <a:buSzPts val="900"/>
              <a:buFont typeface="Arial"/>
              <a:buNone/>
              <a:defRPr sz="1200" b="0" i="0" u="none" strike="noStrike" cap="none">
                <a:solidFill>
                  <a:srgbClr val="181818"/>
                </a:solidFill>
                <a:latin typeface="Open Sans"/>
                <a:ea typeface="Open Sans"/>
                <a:cs typeface="Open Sans"/>
                <a:sym typeface="Open Sans"/>
              </a:defRPr>
            </a:lvl5pPr>
            <a:lvl6pPr marL="3657509" marR="0" lvl="5"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4267093" marR="0" lvl="6"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4876678" marR="0" lvl="7"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5486263" marR="0" lvl="8" indent="-30479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4058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44"/>
        <p:cNvGrpSpPr/>
        <p:nvPr/>
      </p:nvGrpSpPr>
      <p:grpSpPr>
        <a:xfrm>
          <a:off x="0" y="0"/>
          <a:ext cx="0" cy="0"/>
          <a:chOff x="0" y="0"/>
          <a:chExt cx="0" cy="0"/>
        </a:xfrm>
      </p:grpSpPr>
      <p:sp>
        <p:nvSpPr>
          <p:cNvPr id="45" name="Google Shape;45;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90381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 title">
  <p:cSld name="Blue title">
    <p:bg>
      <p:bgPr>
        <a:solidFill>
          <a:srgbClr val="0063BF"/>
        </a:solidFill>
        <a:effectLst/>
      </p:bgPr>
    </p:bg>
    <p:spTree>
      <p:nvGrpSpPr>
        <p:cNvPr id="1" name="Shape 46"/>
        <p:cNvGrpSpPr/>
        <p:nvPr/>
      </p:nvGrpSpPr>
      <p:grpSpPr>
        <a:xfrm>
          <a:off x="0" y="0"/>
          <a:ext cx="0" cy="0"/>
          <a:chOff x="0" y="0"/>
          <a:chExt cx="0" cy="0"/>
        </a:xfrm>
      </p:grpSpPr>
      <p:pic>
        <p:nvPicPr>
          <p:cNvPr id="47" name="Google Shape;47;p41" descr="Hintergrund_Praesentation_blue.jpg"/>
          <p:cNvPicPr preferRelativeResize="0"/>
          <p:nvPr/>
        </p:nvPicPr>
        <p:blipFill rotWithShape="1">
          <a:blip r:embed="rId2">
            <a:alphaModFix/>
          </a:blip>
          <a:srcRect t="7803" b="7804"/>
          <a:stretch/>
        </p:blipFill>
        <p:spPr>
          <a:xfrm>
            <a:off x="1" y="1"/>
            <a:ext cx="12191993" cy="6858001"/>
          </a:xfrm>
          <a:prstGeom prst="rect">
            <a:avLst/>
          </a:prstGeom>
          <a:noFill/>
          <a:ln>
            <a:noFill/>
          </a:ln>
        </p:spPr>
      </p:pic>
      <p:sp>
        <p:nvSpPr>
          <p:cNvPr id="48" name="Google Shape;48;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pic>
        <p:nvPicPr>
          <p:cNvPr id="49" name="Google Shape;49;p41" descr="WMDE_Logo_vertikal_white.png"/>
          <p:cNvPicPr preferRelativeResize="0"/>
          <p:nvPr/>
        </p:nvPicPr>
        <p:blipFill rotWithShape="1">
          <a:blip r:embed="rId3">
            <a:alphaModFix/>
          </a:blip>
          <a:srcRect l="-1791"/>
          <a:stretch/>
        </p:blipFill>
        <p:spPr>
          <a:xfrm>
            <a:off x="4990152" y="4616667"/>
            <a:ext cx="2211696" cy="1600968"/>
          </a:xfrm>
          <a:prstGeom prst="rect">
            <a:avLst/>
          </a:prstGeom>
          <a:noFill/>
          <a:ln>
            <a:noFill/>
          </a:ln>
        </p:spPr>
      </p:pic>
      <p:sp>
        <p:nvSpPr>
          <p:cNvPr id="50" name="Google Shape;50;p41"/>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01592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en title">
  <p:cSld name="Green title">
    <p:bg>
      <p:bgPr>
        <a:solidFill>
          <a:srgbClr val="009966"/>
        </a:solidFill>
        <a:effectLst/>
      </p:bgPr>
    </p:bg>
    <p:spTree>
      <p:nvGrpSpPr>
        <p:cNvPr id="1" name="Shape 51"/>
        <p:cNvGrpSpPr/>
        <p:nvPr/>
      </p:nvGrpSpPr>
      <p:grpSpPr>
        <a:xfrm>
          <a:off x="0" y="0"/>
          <a:ext cx="0" cy="0"/>
          <a:chOff x="0" y="0"/>
          <a:chExt cx="0" cy="0"/>
        </a:xfrm>
      </p:grpSpPr>
      <p:pic>
        <p:nvPicPr>
          <p:cNvPr id="52" name="Google Shape;52;p42" descr="Hintergrund_Praesentation_green.jpg"/>
          <p:cNvPicPr preferRelativeResize="0"/>
          <p:nvPr/>
        </p:nvPicPr>
        <p:blipFill rotWithShape="1">
          <a:blip r:embed="rId2">
            <a:alphaModFix/>
          </a:blip>
          <a:srcRect t="7803" b="7804"/>
          <a:stretch/>
        </p:blipFill>
        <p:spPr>
          <a:xfrm>
            <a:off x="1" y="1"/>
            <a:ext cx="12191993" cy="6858001"/>
          </a:xfrm>
          <a:prstGeom prst="rect">
            <a:avLst/>
          </a:prstGeom>
          <a:noFill/>
          <a:ln>
            <a:noFill/>
          </a:ln>
        </p:spPr>
      </p:pic>
      <p:sp>
        <p:nvSpPr>
          <p:cNvPr id="53" name="Google Shape;53;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54" name="Google Shape;54;p42"/>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55" name="Google Shape;55;p42" descr="WMDE_Logo_vertikal_white.png"/>
          <p:cNvPicPr preferRelativeResize="0"/>
          <p:nvPr/>
        </p:nvPicPr>
        <p:blipFill rotWithShape="1">
          <a:blip r:embed="rId3">
            <a:alphaModFix/>
          </a:blip>
          <a:srcRect l="-1791"/>
          <a:stretch/>
        </p:blipFill>
        <p:spPr>
          <a:xfrm>
            <a:off x="4990152" y="4616667"/>
            <a:ext cx="2211696" cy="1600968"/>
          </a:xfrm>
          <a:prstGeom prst="rect">
            <a:avLst/>
          </a:prstGeom>
          <a:noFill/>
          <a:ln>
            <a:noFill/>
          </a:ln>
        </p:spPr>
      </p:pic>
    </p:spTree>
    <p:extLst>
      <p:ext uri="{BB962C8B-B14F-4D97-AF65-F5344CB8AC3E}">
        <p14:creationId xmlns:p14="http://schemas.microsoft.com/office/powerpoint/2010/main" val="138783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37714-66E0-D243-89A1-22B1AB4901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A5FE8DA-F389-9544-94B2-768EFF429CC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BF22C3-FCF3-2741-AC08-6DAC2C42379D}"/>
              </a:ext>
            </a:extLst>
          </p:cNvPr>
          <p:cNvSpPr>
            <a:spLocks noGrp="1"/>
          </p:cNvSpPr>
          <p:nvPr>
            <p:ph type="dt" sz="half" idx="10"/>
          </p:nvPr>
        </p:nvSpPr>
        <p:spPr/>
        <p:txBody>
          <a:bodyPr/>
          <a:lstStyle/>
          <a:p>
            <a:fld id="{5B6123D1-B32C-5B4F-A3B1-934AB225FCB0}" type="datetime1">
              <a:rPr lang="de-DE" smtClean="0"/>
              <a:t>05.12.23</a:t>
            </a:fld>
            <a:endParaRPr lang="de-DE"/>
          </a:p>
        </p:txBody>
      </p:sp>
      <p:sp>
        <p:nvSpPr>
          <p:cNvPr id="5" name="Fußzeilenplatzhalter 4">
            <a:extLst>
              <a:ext uri="{FF2B5EF4-FFF2-40B4-BE49-F238E27FC236}">
                <a16:creationId xmlns:a16="http://schemas.microsoft.com/office/drawing/2014/main" id="{E14E6D82-3803-C645-9B52-FA09339429F0}"/>
              </a:ext>
            </a:extLst>
          </p:cNvPr>
          <p:cNvSpPr>
            <a:spLocks noGrp="1"/>
          </p:cNvSpPr>
          <p:nvPr>
            <p:ph type="ftr" sz="quarter" idx="11"/>
          </p:nvPr>
        </p:nvSpPr>
        <p:spPr/>
        <p:txBody>
          <a:bodyPr/>
          <a:lstStyle/>
          <a:p>
            <a:r>
              <a:rPr lang="de-DE"/>
              <a:t>www.freiheitsrechte.org</a:t>
            </a:r>
          </a:p>
        </p:txBody>
      </p:sp>
      <p:sp>
        <p:nvSpPr>
          <p:cNvPr id="6" name="Foliennummernplatzhalter 5">
            <a:extLst>
              <a:ext uri="{FF2B5EF4-FFF2-40B4-BE49-F238E27FC236}">
                <a16:creationId xmlns:a16="http://schemas.microsoft.com/office/drawing/2014/main" id="{ED350507-E81A-3349-A5AA-0BE0D7962886}"/>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831505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en title 1">
  <p:cSld name="Green title 1">
    <p:bg>
      <p:bgPr>
        <a:solidFill>
          <a:srgbClr val="009966"/>
        </a:solidFill>
        <a:effectLst/>
      </p:bgPr>
    </p:bg>
    <p:spTree>
      <p:nvGrpSpPr>
        <p:cNvPr id="1" name="Shape 56"/>
        <p:cNvGrpSpPr/>
        <p:nvPr/>
      </p:nvGrpSpPr>
      <p:grpSpPr>
        <a:xfrm>
          <a:off x="0" y="0"/>
          <a:ext cx="0" cy="0"/>
          <a:chOff x="0" y="0"/>
          <a:chExt cx="0" cy="0"/>
        </a:xfrm>
      </p:grpSpPr>
      <p:pic>
        <p:nvPicPr>
          <p:cNvPr id="57" name="Google Shape;57;p43" descr="Hintergrund_Praesentation_red.jpg"/>
          <p:cNvPicPr preferRelativeResize="0"/>
          <p:nvPr/>
        </p:nvPicPr>
        <p:blipFill rotWithShape="1">
          <a:blip r:embed="rId2">
            <a:alphaModFix/>
          </a:blip>
          <a:srcRect t="7803" b="7804"/>
          <a:stretch/>
        </p:blipFill>
        <p:spPr>
          <a:xfrm>
            <a:off x="1" y="1"/>
            <a:ext cx="12191993" cy="6858001"/>
          </a:xfrm>
          <a:prstGeom prst="rect">
            <a:avLst/>
          </a:prstGeom>
          <a:noFill/>
          <a:ln>
            <a:noFill/>
          </a:ln>
        </p:spPr>
      </p:pic>
      <p:sp>
        <p:nvSpPr>
          <p:cNvPr id="58" name="Google Shape;58;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59" name="Google Shape;59;p43"/>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60" name="Google Shape;60;p43" descr="WMDE_Logo_vertikal_white.png"/>
          <p:cNvPicPr preferRelativeResize="0"/>
          <p:nvPr/>
        </p:nvPicPr>
        <p:blipFill rotWithShape="1">
          <a:blip r:embed="rId3">
            <a:alphaModFix/>
          </a:blip>
          <a:srcRect l="-1791"/>
          <a:stretch/>
        </p:blipFill>
        <p:spPr>
          <a:xfrm>
            <a:off x="4990152" y="4616667"/>
            <a:ext cx="2211696" cy="1600968"/>
          </a:xfrm>
          <a:prstGeom prst="rect">
            <a:avLst/>
          </a:prstGeom>
          <a:noFill/>
          <a:ln>
            <a:noFill/>
          </a:ln>
        </p:spPr>
      </p:pic>
    </p:spTree>
    <p:extLst>
      <p:ext uri="{BB962C8B-B14F-4D97-AF65-F5344CB8AC3E}">
        <p14:creationId xmlns:p14="http://schemas.microsoft.com/office/powerpoint/2010/main" val="3380615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type="secHead">
  <p:cSld name="Main point">
    <p:bg>
      <p:bgPr>
        <a:solidFill>
          <a:srgbClr val="FFFFFF"/>
        </a:solidFill>
        <a:effectLst/>
      </p:bgPr>
    </p:bg>
    <p:spTree>
      <p:nvGrpSpPr>
        <p:cNvPr id="1" name="Shape 61"/>
        <p:cNvGrpSpPr/>
        <p:nvPr/>
      </p:nvGrpSpPr>
      <p:grpSpPr>
        <a:xfrm>
          <a:off x="0" y="0"/>
          <a:ext cx="0" cy="0"/>
          <a:chOff x="0" y="0"/>
          <a:chExt cx="0" cy="0"/>
        </a:xfrm>
      </p:grpSpPr>
      <p:sp>
        <p:nvSpPr>
          <p:cNvPr id="62" name="Google Shape;62;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pic>
        <p:nvPicPr>
          <p:cNvPr id="63" name="Google Shape;63;p44" descr="WMDE_Logo_vertikal_black.png"/>
          <p:cNvPicPr preferRelativeResize="0"/>
          <p:nvPr/>
        </p:nvPicPr>
        <p:blipFill rotWithShape="1">
          <a:blip r:embed="rId2">
            <a:alphaModFix/>
          </a:blip>
          <a:srcRect/>
          <a:stretch/>
        </p:blipFill>
        <p:spPr>
          <a:xfrm>
            <a:off x="5540301" y="5607167"/>
            <a:ext cx="1111399" cy="810533"/>
          </a:xfrm>
          <a:prstGeom prst="rect">
            <a:avLst/>
          </a:prstGeom>
          <a:noFill/>
          <a:ln>
            <a:noFill/>
          </a:ln>
        </p:spPr>
      </p:pic>
      <p:sp>
        <p:nvSpPr>
          <p:cNvPr id="64" name="Google Shape;64;p44"/>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37414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with marks">
  <p:cSld name="Main point with marks">
    <p:bg>
      <p:bgPr>
        <a:solidFill>
          <a:srgbClr val="FFFFFF"/>
        </a:solidFill>
        <a:effectLst/>
      </p:bgPr>
    </p:bg>
    <p:spTree>
      <p:nvGrpSpPr>
        <p:cNvPr id="1" name="Shape 65"/>
        <p:cNvGrpSpPr/>
        <p:nvPr/>
      </p:nvGrpSpPr>
      <p:grpSpPr>
        <a:xfrm>
          <a:off x="0" y="0"/>
          <a:ext cx="0" cy="0"/>
          <a:chOff x="0" y="0"/>
          <a:chExt cx="0" cy="0"/>
        </a:xfrm>
      </p:grpSpPr>
      <p:pic>
        <p:nvPicPr>
          <p:cNvPr id="66" name="Google Shape;66;p45" descr="Hintergrund_Praesentation_white.jpg"/>
          <p:cNvPicPr preferRelativeResize="0"/>
          <p:nvPr/>
        </p:nvPicPr>
        <p:blipFill rotWithShape="1">
          <a:blip r:embed="rId2">
            <a:alphaModFix/>
          </a:blip>
          <a:srcRect t="7803" b="7804"/>
          <a:stretch/>
        </p:blipFill>
        <p:spPr>
          <a:xfrm>
            <a:off x="1" y="1"/>
            <a:ext cx="12191993" cy="6858001"/>
          </a:xfrm>
          <a:prstGeom prst="rect">
            <a:avLst/>
          </a:prstGeom>
          <a:noFill/>
          <a:ln>
            <a:noFill/>
          </a:ln>
        </p:spPr>
      </p:pic>
      <p:sp>
        <p:nvSpPr>
          <p:cNvPr id="67" name="Google Shape;67;p4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68" name="Google Shape;68;p45"/>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69" name="Google Shape;69;p45" descr="WMDE_Logo_vertikal_black.png"/>
          <p:cNvPicPr preferRelativeResize="0"/>
          <p:nvPr/>
        </p:nvPicPr>
        <p:blipFill rotWithShape="1">
          <a:blip r:embed="rId3">
            <a:alphaModFix/>
          </a:blip>
          <a:srcRect/>
          <a:stretch/>
        </p:blipFill>
        <p:spPr>
          <a:xfrm>
            <a:off x="5540301" y="5598100"/>
            <a:ext cx="1111399" cy="810533"/>
          </a:xfrm>
          <a:prstGeom prst="rect">
            <a:avLst/>
          </a:prstGeom>
          <a:noFill/>
          <a:ln>
            <a:noFill/>
          </a:ln>
        </p:spPr>
      </p:pic>
    </p:spTree>
    <p:extLst>
      <p:ext uri="{BB962C8B-B14F-4D97-AF65-F5344CB8AC3E}">
        <p14:creationId xmlns:p14="http://schemas.microsoft.com/office/powerpoint/2010/main" val="4170000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with marks 1">
  <p:cSld name="Main point with marks 1">
    <p:bg>
      <p:bgPr>
        <a:solidFill>
          <a:srgbClr val="FFFFFF"/>
        </a:solidFill>
        <a:effectLst/>
      </p:bgPr>
    </p:bg>
    <p:spTree>
      <p:nvGrpSpPr>
        <p:cNvPr id="1" name="Shape 70"/>
        <p:cNvGrpSpPr/>
        <p:nvPr/>
      </p:nvGrpSpPr>
      <p:grpSpPr>
        <a:xfrm>
          <a:off x="0" y="0"/>
          <a:ext cx="0" cy="0"/>
          <a:chOff x="0" y="0"/>
          <a:chExt cx="0" cy="0"/>
        </a:xfrm>
      </p:grpSpPr>
      <p:pic>
        <p:nvPicPr>
          <p:cNvPr id="71" name="Google Shape;71;p46" descr="Hintergrund_Praesentation_white.jpg"/>
          <p:cNvPicPr preferRelativeResize="0"/>
          <p:nvPr/>
        </p:nvPicPr>
        <p:blipFill rotWithShape="1">
          <a:blip r:embed="rId2">
            <a:alphaModFix/>
          </a:blip>
          <a:srcRect t="7803" b="7804"/>
          <a:stretch/>
        </p:blipFill>
        <p:spPr>
          <a:xfrm>
            <a:off x="1" y="1"/>
            <a:ext cx="12191993" cy="6858001"/>
          </a:xfrm>
          <a:prstGeom prst="rect">
            <a:avLst/>
          </a:prstGeom>
          <a:noFill/>
          <a:ln>
            <a:noFill/>
          </a:ln>
        </p:spPr>
      </p:pic>
      <p:sp>
        <p:nvSpPr>
          <p:cNvPr id="72" name="Google Shape;72;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73" name="Google Shape;73;p46"/>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4457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bg>
      <p:bgPr>
        <a:solidFill>
          <a:srgbClr val="FFFFFF"/>
        </a:solidFill>
        <a:effectLst/>
      </p:bgPr>
    </p:bg>
    <p:spTree>
      <p:nvGrpSpPr>
        <p:cNvPr id="1" name="Shape 74"/>
        <p:cNvGrpSpPr/>
        <p:nvPr/>
      </p:nvGrpSpPr>
      <p:grpSpPr>
        <a:xfrm>
          <a:off x="0" y="0"/>
          <a:ext cx="0" cy="0"/>
          <a:chOff x="0" y="0"/>
          <a:chExt cx="0" cy="0"/>
        </a:xfrm>
      </p:grpSpPr>
      <p:sp>
        <p:nvSpPr>
          <p:cNvPr id="75" name="Google Shape;75;p4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76" name="Google Shape;76;p47"/>
          <p:cNvSpPr txBox="1">
            <a:spLocks noGrp="1"/>
          </p:cNvSpPr>
          <p:nvPr>
            <p:ph type="title"/>
          </p:nvPr>
        </p:nvSpPr>
        <p:spPr>
          <a:xfrm>
            <a:off x="945200" y="1934267"/>
            <a:ext cx="10301600" cy="1312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77" name="Google Shape;77;p47"/>
          <p:cNvSpPr txBox="1">
            <a:spLocks noGrp="1"/>
          </p:cNvSpPr>
          <p:nvPr>
            <p:ph type="subTitle" idx="1"/>
          </p:nvPr>
        </p:nvSpPr>
        <p:spPr>
          <a:xfrm>
            <a:off x="945200" y="3487833"/>
            <a:ext cx="10301600" cy="142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Source Serif Pro"/>
                <a:ea typeface="Source Serif Pro"/>
                <a:cs typeface="Source Serif Pro"/>
                <a:sym typeface="Source Serif Pro"/>
              </a:defRPr>
            </a:lvl1pPr>
            <a:lvl2pPr marR="0" lvl="1"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78" name="Google Shape;78;p47" descr="WMDE_Logo_vertikal_black.png"/>
          <p:cNvPicPr preferRelativeResize="0"/>
          <p:nvPr/>
        </p:nvPicPr>
        <p:blipFill rotWithShape="1">
          <a:blip r:embed="rId2">
            <a:alphaModFix/>
          </a:blip>
          <a:srcRect/>
          <a:stretch/>
        </p:blipFill>
        <p:spPr>
          <a:xfrm>
            <a:off x="5540301" y="5589000"/>
            <a:ext cx="1111399" cy="810533"/>
          </a:xfrm>
          <a:prstGeom prst="rect">
            <a:avLst/>
          </a:prstGeom>
          <a:noFill/>
          <a:ln>
            <a:noFill/>
          </a:ln>
        </p:spPr>
      </p:pic>
    </p:spTree>
    <p:extLst>
      <p:ext uri="{BB962C8B-B14F-4D97-AF65-F5344CB8AC3E}">
        <p14:creationId xmlns:p14="http://schemas.microsoft.com/office/powerpoint/2010/main" val="2045772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int with vertical photo on white">
  <p:cSld name="Point with vertical photo on white">
    <p:bg>
      <p:bgPr>
        <a:solidFill>
          <a:srgbClr val="FFFFFF"/>
        </a:solidFill>
        <a:effectLst/>
      </p:bgPr>
    </p:bg>
    <p:spTree>
      <p:nvGrpSpPr>
        <p:cNvPr id="1" name="Shape 79"/>
        <p:cNvGrpSpPr/>
        <p:nvPr/>
      </p:nvGrpSpPr>
      <p:grpSpPr>
        <a:xfrm>
          <a:off x="0" y="0"/>
          <a:ext cx="0" cy="0"/>
          <a:chOff x="0" y="0"/>
          <a:chExt cx="0" cy="0"/>
        </a:xfrm>
      </p:grpSpPr>
      <p:sp>
        <p:nvSpPr>
          <p:cNvPr id="80" name="Google Shape;80;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81" name="Google Shape;81;p48"/>
          <p:cNvSpPr txBox="1">
            <a:spLocks noGrp="1"/>
          </p:cNvSpPr>
          <p:nvPr>
            <p:ph type="title"/>
          </p:nvPr>
        </p:nvSpPr>
        <p:spPr>
          <a:xfrm>
            <a:off x="372967" y="304800"/>
            <a:ext cx="53244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82" name="Google Shape;82;p48"/>
          <p:cNvSpPr/>
          <p:nvPr/>
        </p:nvSpPr>
        <p:spPr>
          <a:xfrm>
            <a:off x="6108867" y="67"/>
            <a:ext cx="6083200" cy="6858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3" name="Google Shape;83;p48" descr="WMDE_Logo_vertikal_black.png"/>
          <p:cNvPicPr preferRelativeResize="0"/>
          <p:nvPr/>
        </p:nvPicPr>
        <p:blipFill rotWithShape="1">
          <a:blip r:embed="rId2">
            <a:alphaModFix/>
          </a:blip>
          <a:srcRect/>
          <a:stretch/>
        </p:blipFill>
        <p:spPr>
          <a:xfrm>
            <a:off x="2479467" y="5579934"/>
            <a:ext cx="1111399" cy="810533"/>
          </a:xfrm>
          <a:prstGeom prst="rect">
            <a:avLst/>
          </a:prstGeom>
          <a:noFill/>
          <a:ln>
            <a:noFill/>
          </a:ln>
        </p:spPr>
      </p:pic>
    </p:spTree>
    <p:extLst>
      <p:ext uri="{BB962C8B-B14F-4D97-AF65-F5344CB8AC3E}">
        <p14:creationId xmlns:p14="http://schemas.microsoft.com/office/powerpoint/2010/main" val="1947431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oint with vertical photo on blue">
  <p:cSld name="Point with vertical photo on blue">
    <p:bg>
      <p:bgPr>
        <a:solidFill>
          <a:srgbClr val="0063BF"/>
        </a:solidFill>
        <a:effectLst/>
      </p:bgPr>
    </p:bg>
    <p:spTree>
      <p:nvGrpSpPr>
        <p:cNvPr id="1" name="Shape 84"/>
        <p:cNvGrpSpPr/>
        <p:nvPr/>
      </p:nvGrpSpPr>
      <p:grpSpPr>
        <a:xfrm>
          <a:off x="0" y="0"/>
          <a:ext cx="0" cy="0"/>
          <a:chOff x="0" y="0"/>
          <a:chExt cx="0" cy="0"/>
        </a:xfrm>
      </p:grpSpPr>
      <p:pic>
        <p:nvPicPr>
          <p:cNvPr id="85" name="Google Shape;85;p49" descr="Hintergrund_Praesentation_blue.jpg"/>
          <p:cNvPicPr preferRelativeResize="0"/>
          <p:nvPr/>
        </p:nvPicPr>
        <p:blipFill rotWithShape="1">
          <a:blip r:embed="rId2">
            <a:alphaModFix/>
          </a:blip>
          <a:srcRect l="20312" r="20312"/>
          <a:stretch/>
        </p:blipFill>
        <p:spPr>
          <a:xfrm>
            <a:off x="0" y="1"/>
            <a:ext cx="6108877" cy="6858001"/>
          </a:xfrm>
          <a:prstGeom prst="rect">
            <a:avLst/>
          </a:prstGeom>
          <a:noFill/>
          <a:ln>
            <a:noFill/>
          </a:ln>
        </p:spPr>
      </p:pic>
      <p:sp>
        <p:nvSpPr>
          <p:cNvPr id="86" name="Google Shape;86;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87" name="Google Shape;87;p49"/>
          <p:cNvSpPr txBox="1">
            <a:spLocks noGrp="1"/>
          </p:cNvSpPr>
          <p:nvPr>
            <p:ph type="title"/>
          </p:nvPr>
        </p:nvSpPr>
        <p:spPr>
          <a:xfrm>
            <a:off x="372967" y="304800"/>
            <a:ext cx="53244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88" name="Google Shape;88;p49"/>
          <p:cNvSpPr/>
          <p:nvPr/>
        </p:nvSpPr>
        <p:spPr>
          <a:xfrm>
            <a:off x="6108867" y="67"/>
            <a:ext cx="6083200" cy="6858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9" name="Google Shape;89;p49" descr="WMDE_Logo_vertikal_white.png"/>
          <p:cNvPicPr preferRelativeResize="0"/>
          <p:nvPr/>
        </p:nvPicPr>
        <p:blipFill rotWithShape="1">
          <a:blip r:embed="rId3">
            <a:alphaModFix/>
          </a:blip>
          <a:srcRect/>
          <a:stretch/>
        </p:blipFill>
        <p:spPr>
          <a:xfrm>
            <a:off x="2524484" y="5592184"/>
            <a:ext cx="1021365" cy="752568"/>
          </a:xfrm>
          <a:prstGeom prst="rect">
            <a:avLst/>
          </a:prstGeom>
          <a:noFill/>
          <a:ln>
            <a:noFill/>
          </a:ln>
        </p:spPr>
      </p:pic>
    </p:spTree>
    <p:extLst>
      <p:ext uri="{BB962C8B-B14F-4D97-AF65-F5344CB8AC3E}">
        <p14:creationId xmlns:p14="http://schemas.microsoft.com/office/powerpoint/2010/main" val="420033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oint paired with Wikipedia">
  <p:cSld name="Point paired with Wikipedia">
    <p:bg>
      <p:bgPr>
        <a:solidFill>
          <a:srgbClr val="FFFFFF"/>
        </a:solidFill>
        <a:effectLst/>
      </p:bgPr>
    </p:bg>
    <p:spTree>
      <p:nvGrpSpPr>
        <p:cNvPr id="1" name="Shape 90"/>
        <p:cNvGrpSpPr/>
        <p:nvPr/>
      </p:nvGrpSpPr>
      <p:grpSpPr>
        <a:xfrm>
          <a:off x="0" y="0"/>
          <a:ext cx="0" cy="0"/>
          <a:chOff x="0" y="0"/>
          <a:chExt cx="0" cy="0"/>
        </a:xfrm>
      </p:grpSpPr>
      <p:sp>
        <p:nvSpPr>
          <p:cNvPr id="91" name="Google Shape;91;p5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92" name="Google Shape;92;p50"/>
          <p:cNvSpPr txBox="1">
            <a:spLocks noGrp="1"/>
          </p:cNvSpPr>
          <p:nvPr>
            <p:ph type="title"/>
          </p:nvPr>
        </p:nvSpPr>
        <p:spPr>
          <a:xfrm>
            <a:off x="372967" y="304800"/>
            <a:ext cx="56716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4400"/>
              <a:buFont typeface="Arial"/>
              <a:buNone/>
              <a:defRPr sz="5867"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93" name="Google Shape;93;p50"/>
          <p:cNvSpPr txBox="1">
            <a:spLocks noGrp="1"/>
          </p:cNvSpPr>
          <p:nvPr>
            <p:ph type="subTitle" idx="1"/>
          </p:nvPr>
        </p:nvSpPr>
        <p:spPr>
          <a:xfrm>
            <a:off x="372967" y="3487833"/>
            <a:ext cx="5671600" cy="1422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Source Serif Pro"/>
                <a:ea typeface="Source Serif Pro"/>
                <a:cs typeface="Source Serif Pro"/>
                <a:sym typeface="Source Serif Pro"/>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94" name="Google Shape;94;p50" descr="WMDE_Logo_vertikal_black.png"/>
          <p:cNvPicPr preferRelativeResize="0"/>
          <p:nvPr/>
        </p:nvPicPr>
        <p:blipFill rotWithShape="1">
          <a:blip r:embed="rId2">
            <a:alphaModFix/>
          </a:blip>
          <a:srcRect/>
          <a:stretch/>
        </p:blipFill>
        <p:spPr>
          <a:xfrm>
            <a:off x="5540301" y="5598100"/>
            <a:ext cx="1111399" cy="810533"/>
          </a:xfrm>
          <a:prstGeom prst="rect">
            <a:avLst/>
          </a:prstGeom>
          <a:noFill/>
          <a:ln>
            <a:noFill/>
          </a:ln>
        </p:spPr>
      </p:pic>
    </p:spTree>
    <p:extLst>
      <p:ext uri="{BB962C8B-B14F-4D97-AF65-F5344CB8AC3E}">
        <p14:creationId xmlns:p14="http://schemas.microsoft.com/office/powerpoint/2010/main" val="2420079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oint with Wikipedia logo ">
  <p:cSld name="Point with Wikipedia logo ">
    <p:bg>
      <p:bgPr>
        <a:solidFill>
          <a:srgbClr val="FFFFFF"/>
        </a:solidFill>
        <a:effectLst/>
      </p:bgPr>
    </p:bg>
    <p:spTree>
      <p:nvGrpSpPr>
        <p:cNvPr id="1" name="Shape 95"/>
        <p:cNvGrpSpPr/>
        <p:nvPr/>
      </p:nvGrpSpPr>
      <p:grpSpPr>
        <a:xfrm>
          <a:off x="0" y="0"/>
          <a:ext cx="0" cy="0"/>
          <a:chOff x="0" y="0"/>
          <a:chExt cx="0" cy="0"/>
        </a:xfrm>
      </p:grpSpPr>
      <p:sp>
        <p:nvSpPr>
          <p:cNvPr id="96" name="Google Shape;96;p5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97" name="Google Shape;97;p51"/>
          <p:cNvSpPr txBox="1">
            <a:spLocks noGrp="1"/>
          </p:cNvSpPr>
          <p:nvPr>
            <p:ph type="title"/>
          </p:nvPr>
        </p:nvSpPr>
        <p:spPr>
          <a:xfrm>
            <a:off x="372967" y="304800"/>
            <a:ext cx="11394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4400"/>
              <a:buFont typeface="Arial"/>
              <a:buNone/>
              <a:defRPr sz="5867"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98" name="Google Shape;98;p51"/>
          <p:cNvSpPr txBox="1">
            <a:spLocks noGrp="1"/>
          </p:cNvSpPr>
          <p:nvPr>
            <p:ph type="subTitle" idx="1"/>
          </p:nvPr>
        </p:nvSpPr>
        <p:spPr>
          <a:xfrm>
            <a:off x="372967" y="3487833"/>
            <a:ext cx="11394800" cy="1422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Source Serif Pro"/>
                <a:ea typeface="Source Serif Pro"/>
                <a:cs typeface="Source Serif Pro"/>
                <a:sym typeface="Source Serif Pro"/>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99" name="Google Shape;99;p51"/>
          <p:cNvPicPr preferRelativeResize="0"/>
          <p:nvPr/>
        </p:nvPicPr>
        <p:blipFill rotWithShape="1">
          <a:blip r:embed="rId2">
            <a:alphaModFix/>
          </a:blip>
          <a:srcRect/>
          <a:stretch/>
        </p:blipFill>
        <p:spPr>
          <a:xfrm>
            <a:off x="5565347" y="5358883"/>
            <a:ext cx="1061307" cy="1218365"/>
          </a:xfrm>
          <a:prstGeom prst="rect">
            <a:avLst/>
          </a:prstGeom>
          <a:noFill/>
          <a:ln>
            <a:noFill/>
          </a:ln>
        </p:spPr>
      </p:pic>
    </p:spTree>
    <p:extLst>
      <p:ext uri="{BB962C8B-B14F-4D97-AF65-F5344CB8AC3E}">
        <p14:creationId xmlns:p14="http://schemas.microsoft.com/office/powerpoint/2010/main" val="184178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for table over blue">
  <p:cSld name="Title for table over blue">
    <p:bg>
      <p:bgPr>
        <a:solidFill>
          <a:srgbClr val="0063BF"/>
        </a:solidFill>
        <a:effectLst/>
      </p:bgPr>
    </p:bg>
    <p:spTree>
      <p:nvGrpSpPr>
        <p:cNvPr id="1" name="Shape 100"/>
        <p:cNvGrpSpPr/>
        <p:nvPr/>
      </p:nvGrpSpPr>
      <p:grpSpPr>
        <a:xfrm>
          <a:off x="0" y="0"/>
          <a:ext cx="0" cy="0"/>
          <a:chOff x="0" y="0"/>
          <a:chExt cx="0" cy="0"/>
        </a:xfrm>
      </p:grpSpPr>
      <p:sp>
        <p:nvSpPr>
          <p:cNvPr id="101" name="Google Shape;101;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02" name="Google Shape;102;p52"/>
          <p:cNvSpPr txBox="1">
            <a:spLocks noGrp="1"/>
          </p:cNvSpPr>
          <p:nvPr>
            <p:ph type="title"/>
          </p:nvPr>
        </p:nvSpPr>
        <p:spPr>
          <a:xfrm>
            <a:off x="372967" y="304800"/>
            <a:ext cx="113176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FFFFF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103" name="Google Shape;103;p52" descr="WMDE_Logo_vertikal_white.png"/>
          <p:cNvPicPr preferRelativeResize="0"/>
          <p:nvPr/>
        </p:nvPicPr>
        <p:blipFill rotWithShape="1">
          <a:blip r:embed="rId2">
            <a:alphaModFix/>
          </a:blip>
          <a:srcRect/>
          <a:stretch/>
        </p:blipFill>
        <p:spPr>
          <a:xfrm>
            <a:off x="5585318" y="5802717"/>
            <a:ext cx="1021365" cy="752568"/>
          </a:xfrm>
          <a:prstGeom prst="rect">
            <a:avLst/>
          </a:prstGeom>
          <a:noFill/>
          <a:ln>
            <a:noFill/>
          </a:ln>
        </p:spPr>
      </p:pic>
    </p:spTree>
    <p:extLst>
      <p:ext uri="{BB962C8B-B14F-4D97-AF65-F5344CB8AC3E}">
        <p14:creationId xmlns:p14="http://schemas.microsoft.com/office/powerpoint/2010/main" val="62050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CBD62-379E-9A42-AC0B-844241EE8CF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F2BED2A-825F-8F47-90A3-57CECBE26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6019922-6B50-5B47-8DBD-0CDCB49AF094}"/>
              </a:ext>
            </a:extLst>
          </p:cNvPr>
          <p:cNvSpPr>
            <a:spLocks noGrp="1"/>
          </p:cNvSpPr>
          <p:nvPr>
            <p:ph type="dt" sz="half" idx="10"/>
          </p:nvPr>
        </p:nvSpPr>
        <p:spPr/>
        <p:txBody>
          <a:bodyPr/>
          <a:lstStyle/>
          <a:p>
            <a:fld id="{2B073E3F-AFB0-B140-992E-47033661B180}" type="datetime1">
              <a:rPr lang="de-DE" smtClean="0"/>
              <a:t>05.12.23</a:t>
            </a:fld>
            <a:endParaRPr lang="de-DE"/>
          </a:p>
        </p:txBody>
      </p:sp>
      <p:sp>
        <p:nvSpPr>
          <p:cNvPr id="5" name="Fußzeilenplatzhalter 4">
            <a:extLst>
              <a:ext uri="{FF2B5EF4-FFF2-40B4-BE49-F238E27FC236}">
                <a16:creationId xmlns:a16="http://schemas.microsoft.com/office/drawing/2014/main" id="{70014EBD-2F47-884B-8898-3399F2B2CF73}"/>
              </a:ext>
            </a:extLst>
          </p:cNvPr>
          <p:cNvSpPr>
            <a:spLocks noGrp="1"/>
          </p:cNvSpPr>
          <p:nvPr>
            <p:ph type="ftr" sz="quarter" idx="11"/>
          </p:nvPr>
        </p:nvSpPr>
        <p:spPr/>
        <p:txBody>
          <a:bodyPr/>
          <a:lstStyle/>
          <a:p>
            <a:r>
              <a:rPr lang="de-DE"/>
              <a:t>www.freiheitsrechte.org</a:t>
            </a:r>
          </a:p>
        </p:txBody>
      </p:sp>
      <p:sp>
        <p:nvSpPr>
          <p:cNvPr id="6" name="Foliennummernplatzhalter 5">
            <a:extLst>
              <a:ext uri="{FF2B5EF4-FFF2-40B4-BE49-F238E27FC236}">
                <a16:creationId xmlns:a16="http://schemas.microsoft.com/office/drawing/2014/main" id="{C2A82FE2-B498-484C-8F54-F0C644294766}"/>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3949471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for table over white">
  <p:cSld name="Title for table over white">
    <p:bg>
      <p:bgPr>
        <a:noFill/>
        <a:effectLst/>
      </p:bgPr>
    </p:bg>
    <p:spTree>
      <p:nvGrpSpPr>
        <p:cNvPr id="1" name="Shape 104"/>
        <p:cNvGrpSpPr/>
        <p:nvPr/>
      </p:nvGrpSpPr>
      <p:grpSpPr>
        <a:xfrm>
          <a:off x="0" y="0"/>
          <a:ext cx="0" cy="0"/>
          <a:chOff x="0" y="0"/>
          <a:chExt cx="0" cy="0"/>
        </a:xfrm>
      </p:grpSpPr>
      <p:sp>
        <p:nvSpPr>
          <p:cNvPr id="105" name="Google Shape;105;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06" name="Google Shape;106;p53"/>
          <p:cNvSpPr txBox="1">
            <a:spLocks noGrp="1"/>
          </p:cNvSpPr>
          <p:nvPr>
            <p:ph type="title"/>
          </p:nvPr>
        </p:nvSpPr>
        <p:spPr>
          <a:xfrm>
            <a:off x="372967" y="304800"/>
            <a:ext cx="113176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107" name="Google Shape;107;p53" descr="WMDE_Logo_vertikal_black.png"/>
          <p:cNvPicPr preferRelativeResize="0"/>
          <p:nvPr/>
        </p:nvPicPr>
        <p:blipFill rotWithShape="1">
          <a:blip r:embed="rId2">
            <a:alphaModFix/>
          </a:blip>
          <a:srcRect/>
          <a:stretch/>
        </p:blipFill>
        <p:spPr>
          <a:xfrm>
            <a:off x="5540301" y="5589000"/>
            <a:ext cx="1111399" cy="810533"/>
          </a:xfrm>
          <a:prstGeom prst="rect">
            <a:avLst/>
          </a:prstGeom>
          <a:noFill/>
          <a:ln>
            <a:noFill/>
          </a:ln>
        </p:spPr>
      </p:pic>
    </p:spTree>
    <p:extLst>
      <p:ext uri="{BB962C8B-B14F-4D97-AF65-F5344CB8AC3E}">
        <p14:creationId xmlns:p14="http://schemas.microsoft.com/office/powerpoint/2010/main" val="3105619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with bullets on right">
  <p:cSld name="Main point with bullets on right">
    <p:bg>
      <p:bgPr>
        <a:solidFill>
          <a:srgbClr val="FFFFFF"/>
        </a:solidFill>
        <a:effectLst/>
      </p:bgPr>
    </p:bg>
    <p:spTree>
      <p:nvGrpSpPr>
        <p:cNvPr id="1" name="Shape 108"/>
        <p:cNvGrpSpPr/>
        <p:nvPr/>
      </p:nvGrpSpPr>
      <p:grpSpPr>
        <a:xfrm>
          <a:off x="0" y="0"/>
          <a:ext cx="0" cy="0"/>
          <a:chOff x="0" y="0"/>
          <a:chExt cx="0" cy="0"/>
        </a:xfrm>
      </p:grpSpPr>
      <p:sp>
        <p:nvSpPr>
          <p:cNvPr id="109" name="Google Shape;109;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10" name="Google Shape;110;p54"/>
          <p:cNvSpPr txBox="1">
            <a:spLocks noGrp="1"/>
          </p:cNvSpPr>
          <p:nvPr>
            <p:ph type="title"/>
          </p:nvPr>
        </p:nvSpPr>
        <p:spPr>
          <a:xfrm>
            <a:off x="437200" y="2773000"/>
            <a:ext cx="5903200" cy="1312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11" name="Google Shape;111;p54"/>
          <p:cNvSpPr txBox="1">
            <a:spLocks noGrp="1"/>
          </p:cNvSpPr>
          <p:nvPr>
            <p:ph type="subTitle" idx="1"/>
          </p:nvPr>
        </p:nvSpPr>
        <p:spPr>
          <a:xfrm>
            <a:off x="6340367" y="1598100"/>
            <a:ext cx="5401600" cy="155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Source Serif Pro"/>
                <a:ea typeface="Source Serif Pro"/>
                <a:cs typeface="Source Serif Pro"/>
                <a:sym typeface="Source Serif Pro"/>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112" name="Google Shape;112;p54" descr="WMDE_Logo_vertikal_black.png"/>
          <p:cNvPicPr preferRelativeResize="0"/>
          <p:nvPr/>
        </p:nvPicPr>
        <p:blipFill rotWithShape="1">
          <a:blip r:embed="rId2">
            <a:alphaModFix/>
          </a:blip>
          <a:srcRect/>
          <a:stretch/>
        </p:blipFill>
        <p:spPr>
          <a:xfrm>
            <a:off x="5540301" y="5589000"/>
            <a:ext cx="1111399" cy="810533"/>
          </a:xfrm>
          <a:prstGeom prst="rect">
            <a:avLst/>
          </a:prstGeom>
          <a:noFill/>
          <a:ln>
            <a:noFill/>
          </a:ln>
        </p:spPr>
      </p:pic>
    </p:spTree>
    <p:extLst>
      <p:ext uri="{BB962C8B-B14F-4D97-AF65-F5344CB8AC3E}">
        <p14:creationId xmlns:p14="http://schemas.microsoft.com/office/powerpoint/2010/main" val="4245982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with medium body text">
  <p:cSld name="Title with medium body text">
    <p:bg>
      <p:bgPr>
        <a:solidFill>
          <a:srgbClr val="FFFFFF"/>
        </a:solidFill>
        <a:effectLst/>
      </p:bgPr>
    </p:bg>
    <p:spTree>
      <p:nvGrpSpPr>
        <p:cNvPr id="1" name="Shape 113"/>
        <p:cNvGrpSpPr/>
        <p:nvPr/>
      </p:nvGrpSpPr>
      <p:grpSpPr>
        <a:xfrm>
          <a:off x="0" y="0"/>
          <a:ext cx="0" cy="0"/>
          <a:chOff x="0" y="0"/>
          <a:chExt cx="0" cy="0"/>
        </a:xfrm>
      </p:grpSpPr>
      <p:sp>
        <p:nvSpPr>
          <p:cNvPr id="114" name="Google Shape;114;p5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15" name="Google Shape;115;p55"/>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16" name="Google Shape;116;p55"/>
          <p:cNvSpPr txBox="1">
            <a:spLocks noGrp="1"/>
          </p:cNvSpPr>
          <p:nvPr>
            <p:ph type="subTitle" idx="1"/>
          </p:nvPr>
        </p:nvSpPr>
        <p:spPr>
          <a:xfrm>
            <a:off x="372967" y="1974133"/>
            <a:ext cx="11368800" cy="142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Source Serif Pro"/>
                <a:ea typeface="Source Serif Pro"/>
                <a:cs typeface="Source Serif Pro"/>
                <a:sym typeface="Source Serif Pro"/>
              </a:defRPr>
            </a:lvl1pPr>
            <a:lvl2pPr marR="0" lvl="1"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9pPr>
          </a:lstStyle>
          <a:p>
            <a:endParaRPr/>
          </a:p>
        </p:txBody>
      </p:sp>
      <p:pic>
        <p:nvPicPr>
          <p:cNvPr id="117" name="Google Shape;117;p55" descr="WMDE_Logo_vertikal_black.png"/>
          <p:cNvPicPr preferRelativeResize="0"/>
          <p:nvPr/>
        </p:nvPicPr>
        <p:blipFill rotWithShape="1">
          <a:blip r:embed="rId2">
            <a:alphaModFix/>
          </a:blip>
          <a:srcRect/>
          <a:stretch/>
        </p:blipFill>
        <p:spPr>
          <a:xfrm>
            <a:off x="5540301" y="5589000"/>
            <a:ext cx="1111399" cy="810533"/>
          </a:xfrm>
          <a:prstGeom prst="rect">
            <a:avLst/>
          </a:prstGeom>
          <a:noFill/>
          <a:ln>
            <a:noFill/>
          </a:ln>
        </p:spPr>
      </p:pic>
    </p:spTree>
    <p:extLst>
      <p:ext uri="{BB962C8B-B14F-4D97-AF65-F5344CB8AC3E}">
        <p14:creationId xmlns:p14="http://schemas.microsoft.com/office/powerpoint/2010/main" val="2096613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with full width bullets, no logo">
  <p:cSld name="Title with full width bullets, no logo">
    <p:bg>
      <p:bgPr>
        <a:solidFill>
          <a:srgbClr val="FFFFFF"/>
        </a:solidFill>
        <a:effectLst/>
      </p:bgPr>
    </p:bg>
    <p:spTree>
      <p:nvGrpSpPr>
        <p:cNvPr id="1" name="Shape 118"/>
        <p:cNvGrpSpPr/>
        <p:nvPr/>
      </p:nvGrpSpPr>
      <p:grpSpPr>
        <a:xfrm>
          <a:off x="0" y="0"/>
          <a:ext cx="0" cy="0"/>
          <a:chOff x="0" y="0"/>
          <a:chExt cx="0" cy="0"/>
        </a:xfrm>
      </p:grpSpPr>
      <p:sp>
        <p:nvSpPr>
          <p:cNvPr id="119" name="Google Shape;119;p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20" name="Google Shape;120;p56"/>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21" name="Google Shape;121;p56"/>
          <p:cNvSpPr txBox="1">
            <a:spLocks noGrp="1"/>
          </p:cNvSpPr>
          <p:nvPr>
            <p:ph type="subTitle" idx="1"/>
          </p:nvPr>
        </p:nvSpPr>
        <p:spPr>
          <a:xfrm>
            <a:off x="372967" y="2583733"/>
            <a:ext cx="11368800" cy="142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Source Serif Pro"/>
                <a:ea typeface="Source Serif Pro"/>
                <a:cs typeface="Source Serif Pro"/>
                <a:sym typeface="Source Serif Pro"/>
              </a:defRPr>
            </a:lvl1pPr>
            <a:lvl2pPr marR="0" lvl="1"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2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46302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with full width paragraph">
  <p:cSld name="Title with full width paragraph">
    <p:bg>
      <p:bgPr>
        <a:solidFill>
          <a:srgbClr val="FFFFFF"/>
        </a:solidFill>
        <a:effectLst/>
      </p:bgPr>
    </p:bg>
    <p:spTree>
      <p:nvGrpSpPr>
        <p:cNvPr id="1" name="Shape 122"/>
        <p:cNvGrpSpPr/>
        <p:nvPr/>
      </p:nvGrpSpPr>
      <p:grpSpPr>
        <a:xfrm>
          <a:off x="0" y="0"/>
          <a:ext cx="0" cy="0"/>
          <a:chOff x="0" y="0"/>
          <a:chExt cx="0" cy="0"/>
        </a:xfrm>
      </p:grpSpPr>
      <p:sp>
        <p:nvSpPr>
          <p:cNvPr id="123" name="Google Shape;123;p5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24" name="Google Shape;124;p57"/>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25" name="Google Shape;125;p57"/>
          <p:cNvSpPr txBox="1">
            <a:spLocks noGrp="1"/>
          </p:cNvSpPr>
          <p:nvPr>
            <p:ph type="body" idx="1"/>
          </p:nvPr>
        </p:nvSpPr>
        <p:spPr>
          <a:xfrm>
            <a:off x="372967" y="2816500"/>
            <a:ext cx="11368800" cy="25516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1pPr>
            <a:lvl2pPr marL="1219170" marR="0" lvl="1"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2pPr>
            <a:lvl3pPr marL="1828754" marR="0" lvl="2"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3pPr>
            <a:lvl4pPr marL="2438339" marR="0" lvl="3"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4pPr>
            <a:lvl5pPr marL="3047924" marR="0" lvl="4"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5pPr>
            <a:lvl6pPr marL="3657509" marR="0" lvl="5"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6pPr>
            <a:lvl7pPr marL="4267093" marR="0" lvl="6"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7pPr>
            <a:lvl8pPr marL="4876678" marR="0" lvl="7"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8pPr>
            <a:lvl9pPr marL="5486263" marR="0" lvl="8"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9pPr>
          </a:lstStyle>
          <a:p>
            <a:endParaRPr/>
          </a:p>
        </p:txBody>
      </p:sp>
      <p:pic>
        <p:nvPicPr>
          <p:cNvPr id="126" name="Google Shape;126;p57" descr="WMDE_Logo_vertikal_black.png"/>
          <p:cNvPicPr preferRelativeResize="0"/>
          <p:nvPr/>
        </p:nvPicPr>
        <p:blipFill rotWithShape="1">
          <a:blip r:embed="rId2">
            <a:alphaModFix/>
          </a:blip>
          <a:srcRect/>
          <a:stretch/>
        </p:blipFill>
        <p:spPr>
          <a:xfrm>
            <a:off x="5540301" y="5589000"/>
            <a:ext cx="1111399" cy="810533"/>
          </a:xfrm>
          <a:prstGeom prst="rect">
            <a:avLst/>
          </a:prstGeom>
          <a:noFill/>
          <a:ln>
            <a:noFill/>
          </a:ln>
        </p:spPr>
      </p:pic>
    </p:spTree>
    <p:extLst>
      <p:ext uri="{BB962C8B-B14F-4D97-AF65-F5344CB8AC3E}">
        <p14:creationId xmlns:p14="http://schemas.microsoft.com/office/powerpoint/2010/main" val="846383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with full width paragraph, no logo">
  <p:cSld name="Title with full width paragraph, no logo">
    <p:bg>
      <p:bgPr>
        <a:solidFill>
          <a:srgbClr val="FFFFFF"/>
        </a:solidFill>
        <a:effectLst/>
      </p:bgPr>
    </p:bg>
    <p:spTree>
      <p:nvGrpSpPr>
        <p:cNvPr id="1" name="Shape 127"/>
        <p:cNvGrpSpPr/>
        <p:nvPr/>
      </p:nvGrpSpPr>
      <p:grpSpPr>
        <a:xfrm>
          <a:off x="0" y="0"/>
          <a:ext cx="0" cy="0"/>
          <a:chOff x="0" y="0"/>
          <a:chExt cx="0" cy="0"/>
        </a:xfrm>
      </p:grpSpPr>
      <p:sp>
        <p:nvSpPr>
          <p:cNvPr id="128" name="Google Shape;128;p5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29" name="Google Shape;129;p58"/>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30" name="Google Shape;130;p58"/>
          <p:cNvSpPr txBox="1">
            <a:spLocks noGrp="1"/>
          </p:cNvSpPr>
          <p:nvPr>
            <p:ph type="body" idx="1"/>
          </p:nvPr>
        </p:nvSpPr>
        <p:spPr>
          <a:xfrm>
            <a:off x="372967" y="2816500"/>
            <a:ext cx="11368800" cy="25516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1pPr>
            <a:lvl2pPr marL="1219170" marR="0" lvl="1"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2pPr>
            <a:lvl3pPr marL="1828754" marR="0" lvl="2"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3pPr>
            <a:lvl4pPr marL="2438339" marR="0" lvl="3"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4pPr>
            <a:lvl5pPr marL="3047924" marR="0" lvl="4"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5pPr>
            <a:lvl6pPr marL="3657509" marR="0" lvl="5"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6pPr>
            <a:lvl7pPr marL="4267093" marR="0" lvl="6"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7pPr>
            <a:lvl8pPr marL="4876678" marR="0" lvl="7"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8pPr>
            <a:lvl9pPr marL="5486263" marR="0" lvl="8"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9pPr>
          </a:lstStyle>
          <a:p>
            <a:endParaRPr/>
          </a:p>
        </p:txBody>
      </p:sp>
    </p:spTree>
    <p:extLst>
      <p:ext uri="{BB962C8B-B14F-4D97-AF65-F5344CB8AC3E}">
        <p14:creationId xmlns:p14="http://schemas.microsoft.com/office/powerpoint/2010/main" val="3056752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bg>
      <p:bgPr>
        <a:solidFill>
          <a:srgbClr val="FFFFFF"/>
        </a:solidFill>
        <a:effectLst/>
      </p:bgPr>
    </p:bg>
    <p:spTree>
      <p:nvGrpSpPr>
        <p:cNvPr id="1" name="Shape 131"/>
        <p:cNvGrpSpPr/>
        <p:nvPr/>
      </p:nvGrpSpPr>
      <p:grpSpPr>
        <a:xfrm>
          <a:off x="0" y="0"/>
          <a:ext cx="0" cy="0"/>
          <a:chOff x="0" y="0"/>
          <a:chExt cx="0" cy="0"/>
        </a:xfrm>
      </p:grpSpPr>
      <p:sp>
        <p:nvSpPr>
          <p:cNvPr id="132" name="Google Shape;132;p5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33" name="Google Shape;133;p59"/>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34" name="Google Shape;134;p59"/>
          <p:cNvSpPr txBox="1">
            <a:spLocks noGrp="1"/>
          </p:cNvSpPr>
          <p:nvPr>
            <p:ph type="body" idx="1"/>
          </p:nvPr>
        </p:nvSpPr>
        <p:spPr>
          <a:xfrm>
            <a:off x="372967" y="2308500"/>
            <a:ext cx="5568800" cy="25516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1pPr>
            <a:lvl2pPr marL="1219170" marR="0" lvl="1"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2pPr>
            <a:lvl3pPr marL="1828754" marR="0" lvl="2"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3pPr>
            <a:lvl4pPr marL="2438339" marR="0" lvl="3"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4pPr>
            <a:lvl5pPr marL="3047924" marR="0" lvl="4"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5pPr>
            <a:lvl6pPr marL="3657509" marR="0" lvl="5"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6pPr>
            <a:lvl7pPr marL="4267093" marR="0" lvl="6"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7pPr>
            <a:lvl8pPr marL="4876678" marR="0" lvl="7"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8pPr>
            <a:lvl9pPr marL="5486263" marR="0" lvl="8"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9pPr>
          </a:lstStyle>
          <a:p>
            <a:endParaRPr/>
          </a:p>
        </p:txBody>
      </p:sp>
      <p:sp>
        <p:nvSpPr>
          <p:cNvPr id="135" name="Google Shape;135;p59"/>
          <p:cNvSpPr txBox="1">
            <a:spLocks noGrp="1"/>
          </p:cNvSpPr>
          <p:nvPr>
            <p:ph type="body" idx="2"/>
          </p:nvPr>
        </p:nvSpPr>
        <p:spPr>
          <a:xfrm>
            <a:off x="6172967" y="2308500"/>
            <a:ext cx="5568800" cy="25516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1pPr>
            <a:lvl2pPr marL="1219170" marR="0" lvl="1"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2pPr>
            <a:lvl3pPr marL="1828754" marR="0" lvl="2"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3pPr>
            <a:lvl4pPr marL="2438339" marR="0" lvl="3"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4pPr>
            <a:lvl5pPr marL="3047924" marR="0" lvl="4"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5pPr>
            <a:lvl6pPr marL="3657509" marR="0" lvl="5"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6pPr>
            <a:lvl7pPr marL="4267093" marR="0" lvl="6"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7pPr>
            <a:lvl8pPr marL="4876678" marR="0" lvl="7"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8pPr>
            <a:lvl9pPr marL="5486263" marR="0" lvl="8"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9pPr>
          </a:lstStyle>
          <a:p>
            <a:endParaRPr/>
          </a:p>
        </p:txBody>
      </p:sp>
      <p:pic>
        <p:nvPicPr>
          <p:cNvPr id="136" name="Google Shape;136;p59" descr="WMDE_Logo_vertikal_black.png"/>
          <p:cNvPicPr preferRelativeResize="0"/>
          <p:nvPr/>
        </p:nvPicPr>
        <p:blipFill rotWithShape="1">
          <a:blip r:embed="rId2">
            <a:alphaModFix/>
          </a:blip>
          <a:srcRect/>
          <a:stretch/>
        </p:blipFill>
        <p:spPr>
          <a:xfrm>
            <a:off x="5540301" y="5589000"/>
            <a:ext cx="1111399" cy="810533"/>
          </a:xfrm>
          <a:prstGeom prst="rect">
            <a:avLst/>
          </a:prstGeom>
          <a:noFill/>
          <a:ln>
            <a:noFill/>
          </a:ln>
        </p:spPr>
      </p:pic>
    </p:spTree>
    <p:extLst>
      <p:ext uri="{BB962C8B-B14F-4D97-AF65-F5344CB8AC3E}">
        <p14:creationId xmlns:p14="http://schemas.microsoft.com/office/powerpoint/2010/main" val="1659331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with 2 columns, no logo">
  <p:cSld name="Title with 2 columns, no logo">
    <p:bg>
      <p:bgPr>
        <a:solidFill>
          <a:srgbClr val="FFFFFF"/>
        </a:solidFill>
        <a:effectLst/>
      </p:bgPr>
    </p:bg>
    <p:spTree>
      <p:nvGrpSpPr>
        <p:cNvPr id="1" name="Shape 137"/>
        <p:cNvGrpSpPr/>
        <p:nvPr/>
      </p:nvGrpSpPr>
      <p:grpSpPr>
        <a:xfrm>
          <a:off x="0" y="0"/>
          <a:ext cx="0" cy="0"/>
          <a:chOff x="0" y="0"/>
          <a:chExt cx="0" cy="0"/>
        </a:xfrm>
      </p:grpSpPr>
      <p:sp>
        <p:nvSpPr>
          <p:cNvPr id="138" name="Google Shape;138;p6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139" name="Google Shape;139;p60"/>
          <p:cNvSpPr txBox="1">
            <a:spLocks noGrp="1"/>
          </p:cNvSpPr>
          <p:nvPr>
            <p:ph type="title"/>
          </p:nvPr>
        </p:nvSpPr>
        <p:spPr>
          <a:xfrm>
            <a:off x="372967" y="304800"/>
            <a:ext cx="11368800" cy="131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5200"/>
              <a:buFont typeface="Arial"/>
              <a:buNone/>
              <a:defRPr sz="6933"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40" name="Google Shape;140;p60"/>
          <p:cNvSpPr txBox="1">
            <a:spLocks noGrp="1"/>
          </p:cNvSpPr>
          <p:nvPr>
            <p:ph type="body" idx="1"/>
          </p:nvPr>
        </p:nvSpPr>
        <p:spPr>
          <a:xfrm>
            <a:off x="372967" y="2308500"/>
            <a:ext cx="5568800" cy="25516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1pPr>
            <a:lvl2pPr marL="1219170" marR="0" lvl="1"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2pPr>
            <a:lvl3pPr marL="1828754" marR="0" lvl="2"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3pPr>
            <a:lvl4pPr marL="2438339" marR="0" lvl="3"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4pPr>
            <a:lvl5pPr marL="3047924" marR="0" lvl="4"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5pPr>
            <a:lvl6pPr marL="3657509" marR="0" lvl="5"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6pPr>
            <a:lvl7pPr marL="4267093" marR="0" lvl="6"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7pPr>
            <a:lvl8pPr marL="4876678" marR="0" lvl="7"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8pPr>
            <a:lvl9pPr marL="5486263" marR="0" lvl="8"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9pPr>
          </a:lstStyle>
          <a:p>
            <a:endParaRPr/>
          </a:p>
        </p:txBody>
      </p:sp>
      <p:sp>
        <p:nvSpPr>
          <p:cNvPr id="141" name="Google Shape;141;p60"/>
          <p:cNvSpPr txBox="1">
            <a:spLocks noGrp="1"/>
          </p:cNvSpPr>
          <p:nvPr>
            <p:ph type="body" idx="2"/>
          </p:nvPr>
        </p:nvSpPr>
        <p:spPr>
          <a:xfrm>
            <a:off x="6172967" y="2308500"/>
            <a:ext cx="5568800" cy="25516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1pPr>
            <a:lvl2pPr marL="1219170" marR="0" lvl="1"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2pPr>
            <a:lvl3pPr marL="1828754" marR="0" lvl="2"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3pPr>
            <a:lvl4pPr marL="2438339" marR="0" lvl="3"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4pPr>
            <a:lvl5pPr marL="3047924" marR="0" lvl="4"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5pPr>
            <a:lvl6pPr marL="3657509" marR="0" lvl="5"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6pPr>
            <a:lvl7pPr marL="4267093" marR="0" lvl="6"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7pPr>
            <a:lvl8pPr marL="4876678" marR="0" lvl="7"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8pPr>
            <a:lvl9pPr marL="5486263" marR="0" lvl="8" indent="-423323" algn="l" rtl="0">
              <a:lnSpc>
                <a:spcPct val="100000"/>
              </a:lnSpc>
              <a:spcBef>
                <a:spcPts val="0"/>
              </a:spcBef>
              <a:spcAft>
                <a:spcPts val="0"/>
              </a:spcAft>
              <a:buClr>
                <a:srgbClr val="000000"/>
              </a:buClr>
              <a:buSzPts val="1400"/>
              <a:buFont typeface="Source Serif Pro"/>
              <a:buChar char="■"/>
              <a:defRPr sz="1867" b="0" i="0" u="none" strike="noStrike" cap="none">
                <a:solidFill>
                  <a:srgbClr val="000000"/>
                </a:solidFill>
                <a:latin typeface="Source Serif Pro"/>
                <a:ea typeface="Source Serif Pro"/>
                <a:cs typeface="Source Serif Pro"/>
                <a:sym typeface="Source Serif Pro"/>
              </a:defRPr>
            </a:lvl9pPr>
          </a:lstStyle>
          <a:p>
            <a:endParaRPr/>
          </a:p>
        </p:txBody>
      </p:sp>
    </p:spTree>
    <p:extLst>
      <p:ext uri="{BB962C8B-B14F-4D97-AF65-F5344CB8AC3E}">
        <p14:creationId xmlns:p14="http://schemas.microsoft.com/office/powerpoint/2010/main" val="3357270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5_text" type="tx">
  <p:cSld name="F5_text">
    <p:spTree>
      <p:nvGrpSpPr>
        <p:cNvPr id="1" name="Shape 142"/>
        <p:cNvGrpSpPr/>
        <p:nvPr/>
      </p:nvGrpSpPr>
      <p:grpSpPr>
        <a:xfrm>
          <a:off x="0" y="0"/>
          <a:ext cx="0" cy="0"/>
          <a:chOff x="0" y="0"/>
          <a:chExt cx="0" cy="0"/>
        </a:xfrm>
      </p:grpSpPr>
      <p:sp>
        <p:nvSpPr>
          <p:cNvPr id="143" name="Google Shape;143;g133b3eec6bd_1_104"/>
          <p:cNvSpPr txBox="1"/>
          <p:nvPr/>
        </p:nvSpPr>
        <p:spPr>
          <a:xfrm>
            <a:off x="415600" y="434733"/>
            <a:ext cx="10362000" cy="14484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2800"/>
              <a:buFont typeface="Arial"/>
              <a:buNone/>
            </a:pPr>
            <a:endParaRPr sz="3733" b="0" i="0" u="none" strike="noStrike" cap="none">
              <a:solidFill>
                <a:srgbClr val="4D33F6"/>
              </a:solidFill>
              <a:latin typeface="Century Gothic"/>
              <a:ea typeface="Century Gothic"/>
              <a:cs typeface="Century Gothic"/>
              <a:sym typeface="Century Gothic"/>
            </a:endParaRPr>
          </a:p>
        </p:txBody>
      </p:sp>
      <p:sp>
        <p:nvSpPr>
          <p:cNvPr id="145" name="Google Shape;145;g133b3eec6bd_1_104"/>
          <p:cNvSpPr txBox="1">
            <a:spLocks noGrp="1"/>
          </p:cNvSpPr>
          <p:nvPr>
            <p:ph type="title"/>
          </p:nvPr>
        </p:nvSpPr>
        <p:spPr>
          <a:xfrm>
            <a:off x="424033" y="349333"/>
            <a:ext cx="10348000" cy="1435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100FC"/>
              </a:buClr>
              <a:buSzPts val="2800"/>
              <a:buFont typeface="Arial"/>
              <a:buNone/>
              <a:defRPr sz="3733" b="0" i="0" u="none" strike="noStrike" cap="none">
                <a:solidFill>
                  <a:srgbClr val="2100F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46" name="Google Shape;146;g133b3eec6bd_1_104"/>
          <p:cNvSpPr txBox="1">
            <a:spLocks noGrp="1"/>
          </p:cNvSpPr>
          <p:nvPr>
            <p:ph type="body" idx="1"/>
          </p:nvPr>
        </p:nvSpPr>
        <p:spPr>
          <a:xfrm>
            <a:off x="564133" y="1975833"/>
            <a:ext cx="11146000" cy="3898000"/>
          </a:xfrm>
          <a:prstGeom prst="rect">
            <a:avLst/>
          </a:prstGeom>
          <a:noFill/>
          <a:ln>
            <a:noFill/>
          </a:ln>
        </p:spPr>
        <p:txBody>
          <a:bodyPr spcFirstLastPara="1" wrap="square" lIns="91425" tIns="91425" rIns="91425" bIns="91425" anchor="t" anchorCtr="0">
            <a:noAutofit/>
          </a:bodyPr>
          <a:lstStyle>
            <a:lvl1pPr marL="609585" marR="0" lvl="0"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1pPr>
            <a:lvl2pPr marL="1219170" marR="0" lvl="1"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2pPr>
            <a:lvl3pPr marL="1828754" marR="0" lvl="2"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3pPr>
            <a:lvl4pPr marL="2438339" marR="0" lvl="3"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4pPr>
            <a:lvl5pPr marL="3047924" marR="0" lvl="4"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5pPr>
            <a:lvl6pPr marL="3657509" marR="0" lvl="5"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6pPr>
            <a:lvl7pPr marL="4267093" marR="0" lvl="6"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7pPr>
            <a:lvl8pPr marL="4876678" marR="0" lvl="7"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8pPr>
            <a:lvl9pPr marL="5486263" marR="0" lvl="8" indent="-423323" algn="l" rtl="0">
              <a:lnSpc>
                <a:spcPct val="100000"/>
              </a:lnSpc>
              <a:spcBef>
                <a:spcPts val="0"/>
              </a:spcBef>
              <a:spcAft>
                <a:spcPts val="0"/>
              </a:spcAft>
              <a:buClr>
                <a:srgbClr val="888888"/>
              </a:buClr>
              <a:buSzPts val="1400"/>
              <a:buFont typeface="Century Gothic"/>
              <a:buChar char="■"/>
              <a:defRPr sz="1867" b="0" i="0" u="none" strike="noStrike" cap="none">
                <a:solidFill>
                  <a:srgbClr val="888888"/>
                </a:solidFill>
                <a:latin typeface="Arial"/>
                <a:ea typeface="Arial"/>
                <a:cs typeface="Arial"/>
                <a:sym typeface="Arial"/>
              </a:defRPr>
            </a:lvl9pPr>
          </a:lstStyle>
          <a:p>
            <a:endParaRPr dirty="0"/>
          </a:p>
        </p:txBody>
      </p:sp>
      <p:pic>
        <p:nvPicPr>
          <p:cNvPr id="2" name="Google Shape;12;g133b3eec6bd_1_93">
            <a:extLst>
              <a:ext uri="{FF2B5EF4-FFF2-40B4-BE49-F238E27FC236}">
                <a16:creationId xmlns:a16="http://schemas.microsoft.com/office/drawing/2014/main" id="{905EFE8D-5632-8B74-28C8-AFADD11954FB}"/>
              </a:ext>
            </a:extLst>
          </p:cNvPr>
          <p:cNvPicPr preferRelativeResize="0"/>
          <p:nvPr userDrawn="1"/>
        </p:nvPicPr>
        <p:blipFill rotWithShape="1">
          <a:blip r:embed="rId2">
            <a:alphaModFix/>
          </a:blip>
          <a:srcRect/>
          <a:stretch/>
        </p:blipFill>
        <p:spPr>
          <a:xfrm>
            <a:off x="8071230" y="5764594"/>
            <a:ext cx="3922748" cy="932975"/>
          </a:xfrm>
          <a:prstGeom prst="rect">
            <a:avLst/>
          </a:prstGeom>
          <a:noFill/>
          <a:ln>
            <a:noFill/>
          </a:ln>
        </p:spPr>
      </p:pic>
    </p:spTree>
    <p:extLst>
      <p:ext uri="{BB962C8B-B14F-4D97-AF65-F5344CB8AC3E}">
        <p14:creationId xmlns:p14="http://schemas.microsoft.com/office/powerpoint/2010/main" val="7488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D1975-3912-BF49-95F8-23E76242E3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96D5D18-FC3E-824E-95AA-3CE48475E4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9A4D5E2-8C78-9D42-9D37-995ED93A8C1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1E0BAF2-B0FD-7C41-914D-33CE74079E2B}"/>
              </a:ext>
            </a:extLst>
          </p:cNvPr>
          <p:cNvSpPr>
            <a:spLocks noGrp="1"/>
          </p:cNvSpPr>
          <p:nvPr>
            <p:ph type="dt" sz="half" idx="10"/>
          </p:nvPr>
        </p:nvSpPr>
        <p:spPr/>
        <p:txBody>
          <a:bodyPr/>
          <a:lstStyle/>
          <a:p>
            <a:fld id="{79E63CDD-689A-744E-A491-7C0240E13735}" type="datetime1">
              <a:rPr lang="de-DE" smtClean="0"/>
              <a:t>05.12.23</a:t>
            </a:fld>
            <a:endParaRPr lang="de-DE"/>
          </a:p>
        </p:txBody>
      </p:sp>
      <p:sp>
        <p:nvSpPr>
          <p:cNvPr id="6" name="Fußzeilenplatzhalter 5">
            <a:extLst>
              <a:ext uri="{FF2B5EF4-FFF2-40B4-BE49-F238E27FC236}">
                <a16:creationId xmlns:a16="http://schemas.microsoft.com/office/drawing/2014/main" id="{0451C132-8A93-A64C-9A7D-9F9099BE6D8A}"/>
              </a:ext>
            </a:extLst>
          </p:cNvPr>
          <p:cNvSpPr>
            <a:spLocks noGrp="1"/>
          </p:cNvSpPr>
          <p:nvPr>
            <p:ph type="ftr" sz="quarter" idx="11"/>
          </p:nvPr>
        </p:nvSpPr>
        <p:spPr/>
        <p:txBody>
          <a:bodyPr/>
          <a:lstStyle/>
          <a:p>
            <a:r>
              <a:rPr lang="de-DE"/>
              <a:t>www.freiheitsrechte.org</a:t>
            </a:r>
          </a:p>
        </p:txBody>
      </p:sp>
      <p:sp>
        <p:nvSpPr>
          <p:cNvPr id="7" name="Foliennummernplatzhalter 6">
            <a:extLst>
              <a:ext uri="{FF2B5EF4-FFF2-40B4-BE49-F238E27FC236}">
                <a16:creationId xmlns:a16="http://schemas.microsoft.com/office/drawing/2014/main" id="{ABE5DB7F-5501-054D-9457-7CEF1A19385F}"/>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172566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46562-04C6-FD44-B27F-CBB72F82CC1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20692E-7555-0642-95CD-73A3E11D5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589C16-DC17-5743-A952-367D0FAA59C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9CA5C2-E9BC-444D-BC20-6DD00444F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D45E4B1-BD38-FB4F-9A25-128051F99C9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D190686-7B19-5248-85D5-9263D8D976E6}"/>
              </a:ext>
            </a:extLst>
          </p:cNvPr>
          <p:cNvSpPr>
            <a:spLocks noGrp="1"/>
          </p:cNvSpPr>
          <p:nvPr>
            <p:ph type="dt" sz="half" idx="10"/>
          </p:nvPr>
        </p:nvSpPr>
        <p:spPr/>
        <p:txBody>
          <a:bodyPr/>
          <a:lstStyle/>
          <a:p>
            <a:fld id="{6573BCDA-AB68-2C41-A7F6-AEEA7FBDC813}" type="datetime1">
              <a:rPr lang="de-DE" smtClean="0"/>
              <a:t>05.12.23</a:t>
            </a:fld>
            <a:endParaRPr lang="de-DE"/>
          </a:p>
        </p:txBody>
      </p:sp>
      <p:sp>
        <p:nvSpPr>
          <p:cNvPr id="8" name="Fußzeilenplatzhalter 7">
            <a:extLst>
              <a:ext uri="{FF2B5EF4-FFF2-40B4-BE49-F238E27FC236}">
                <a16:creationId xmlns:a16="http://schemas.microsoft.com/office/drawing/2014/main" id="{DFE0EE04-7566-4840-AC8B-5DF3AC7F8412}"/>
              </a:ext>
            </a:extLst>
          </p:cNvPr>
          <p:cNvSpPr>
            <a:spLocks noGrp="1"/>
          </p:cNvSpPr>
          <p:nvPr>
            <p:ph type="ftr" sz="quarter" idx="11"/>
          </p:nvPr>
        </p:nvSpPr>
        <p:spPr/>
        <p:txBody>
          <a:bodyPr/>
          <a:lstStyle/>
          <a:p>
            <a:r>
              <a:rPr lang="de-DE"/>
              <a:t>www.freiheitsrechte.org</a:t>
            </a:r>
          </a:p>
        </p:txBody>
      </p:sp>
      <p:sp>
        <p:nvSpPr>
          <p:cNvPr id="9" name="Foliennummernplatzhalter 8">
            <a:extLst>
              <a:ext uri="{FF2B5EF4-FFF2-40B4-BE49-F238E27FC236}">
                <a16:creationId xmlns:a16="http://schemas.microsoft.com/office/drawing/2014/main" id="{3245300C-4F69-714F-B57E-4A48FD38B405}"/>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98268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6FE6F-DFE3-474D-8097-A700CC627D5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556838D-FB28-B846-B417-328456705408}"/>
              </a:ext>
            </a:extLst>
          </p:cNvPr>
          <p:cNvSpPr>
            <a:spLocks noGrp="1"/>
          </p:cNvSpPr>
          <p:nvPr>
            <p:ph type="dt" sz="half" idx="10"/>
          </p:nvPr>
        </p:nvSpPr>
        <p:spPr/>
        <p:txBody>
          <a:bodyPr/>
          <a:lstStyle/>
          <a:p>
            <a:fld id="{3EC3C07E-2C4F-3E4E-A139-BAE3ADBD3C3A}" type="datetime1">
              <a:rPr lang="de-DE" smtClean="0"/>
              <a:t>05.12.23</a:t>
            </a:fld>
            <a:endParaRPr lang="de-DE"/>
          </a:p>
        </p:txBody>
      </p:sp>
      <p:sp>
        <p:nvSpPr>
          <p:cNvPr id="4" name="Fußzeilenplatzhalter 3">
            <a:extLst>
              <a:ext uri="{FF2B5EF4-FFF2-40B4-BE49-F238E27FC236}">
                <a16:creationId xmlns:a16="http://schemas.microsoft.com/office/drawing/2014/main" id="{2ED19005-E548-5441-9C12-0042FA65914C}"/>
              </a:ext>
            </a:extLst>
          </p:cNvPr>
          <p:cNvSpPr>
            <a:spLocks noGrp="1"/>
          </p:cNvSpPr>
          <p:nvPr>
            <p:ph type="ftr" sz="quarter" idx="11"/>
          </p:nvPr>
        </p:nvSpPr>
        <p:spPr/>
        <p:txBody>
          <a:bodyPr/>
          <a:lstStyle/>
          <a:p>
            <a:r>
              <a:rPr lang="de-DE"/>
              <a:t>www.freiheitsrechte.org</a:t>
            </a:r>
          </a:p>
        </p:txBody>
      </p:sp>
      <p:sp>
        <p:nvSpPr>
          <p:cNvPr id="5" name="Foliennummernplatzhalter 4">
            <a:extLst>
              <a:ext uri="{FF2B5EF4-FFF2-40B4-BE49-F238E27FC236}">
                <a16:creationId xmlns:a16="http://schemas.microsoft.com/office/drawing/2014/main" id="{A6327144-FF20-AF46-8F62-95F67A65F553}"/>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3295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BE17536-F2C9-E344-A333-2BC394BE5FBE}"/>
              </a:ext>
            </a:extLst>
          </p:cNvPr>
          <p:cNvSpPr>
            <a:spLocks noGrp="1"/>
          </p:cNvSpPr>
          <p:nvPr>
            <p:ph type="dt" sz="half" idx="10"/>
          </p:nvPr>
        </p:nvSpPr>
        <p:spPr/>
        <p:txBody>
          <a:bodyPr/>
          <a:lstStyle/>
          <a:p>
            <a:fld id="{C0E98310-EA32-BA46-8413-435F7A730891}" type="datetime1">
              <a:rPr lang="de-DE" smtClean="0"/>
              <a:t>05.12.23</a:t>
            </a:fld>
            <a:endParaRPr lang="de-DE"/>
          </a:p>
        </p:txBody>
      </p:sp>
      <p:sp>
        <p:nvSpPr>
          <p:cNvPr id="3" name="Fußzeilenplatzhalter 2">
            <a:extLst>
              <a:ext uri="{FF2B5EF4-FFF2-40B4-BE49-F238E27FC236}">
                <a16:creationId xmlns:a16="http://schemas.microsoft.com/office/drawing/2014/main" id="{20A45064-F822-9842-AAAC-CDB6A79C4227}"/>
              </a:ext>
            </a:extLst>
          </p:cNvPr>
          <p:cNvSpPr>
            <a:spLocks noGrp="1"/>
          </p:cNvSpPr>
          <p:nvPr>
            <p:ph type="ftr" sz="quarter" idx="11"/>
          </p:nvPr>
        </p:nvSpPr>
        <p:spPr/>
        <p:txBody>
          <a:bodyPr/>
          <a:lstStyle/>
          <a:p>
            <a:r>
              <a:rPr lang="de-DE"/>
              <a:t>www.freiheitsrechte.org</a:t>
            </a:r>
          </a:p>
        </p:txBody>
      </p:sp>
      <p:sp>
        <p:nvSpPr>
          <p:cNvPr id="4" name="Foliennummernplatzhalter 3">
            <a:extLst>
              <a:ext uri="{FF2B5EF4-FFF2-40B4-BE49-F238E27FC236}">
                <a16:creationId xmlns:a16="http://schemas.microsoft.com/office/drawing/2014/main" id="{2FC41E42-B8BC-394B-B992-C8854EE34A47}"/>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220768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19F6D-65D1-984D-9653-D4C97AAD298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59E5F78-FC42-4040-84C8-C729D4770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9D0F1DA-69B0-C74F-A078-96FB72786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08C1A84-FFB8-6A41-B136-E6A6E1958C71}"/>
              </a:ext>
            </a:extLst>
          </p:cNvPr>
          <p:cNvSpPr>
            <a:spLocks noGrp="1"/>
          </p:cNvSpPr>
          <p:nvPr>
            <p:ph type="dt" sz="half" idx="10"/>
          </p:nvPr>
        </p:nvSpPr>
        <p:spPr/>
        <p:txBody>
          <a:bodyPr/>
          <a:lstStyle/>
          <a:p>
            <a:fld id="{9E51E4C4-2563-9D48-BF25-852AE2271F52}" type="datetime1">
              <a:rPr lang="de-DE" smtClean="0"/>
              <a:t>05.12.23</a:t>
            </a:fld>
            <a:endParaRPr lang="de-DE"/>
          </a:p>
        </p:txBody>
      </p:sp>
      <p:sp>
        <p:nvSpPr>
          <p:cNvPr id="6" name="Fußzeilenplatzhalter 5">
            <a:extLst>
              <a:ext uri="{FF2B5EF4-FFF2-40B4-BE49-F238E27FC236}">
                <a16:creationId xmlns:a16="http://schemas.microsoft.com/office/drawing/2014/main" id="{B53EADDF-FBB0-5A40-9D31-A6905DFE9912}"/>
              </a:ext>
            </a:extLst>
          </p:cNvPr>
          <p:cNvSpPr>
            <a:spLocks noGrp="1"/>
          </p:cNvSpPr>
          <p:nvPr>
            <p:ph type="ftr" sz="quarter" idx="11"/>
          </p:nvPr>
        </p:nvSpPr>
        <p:spPr/>
        <p:txBody>
          <a:bodyPr/>
          <a:lstStyle/>
          <a:p>
            <a:r>
              <a:rPr lang="de-DE"/>
              <a:t>www.freiheitsrechte.org</a:t>
            </a:r>
          </a:p>
        </p:txBody>
      </p:sp>
      <p:sp>
        <p:nvSpPr>
          <p:cNvPr id="7" name="Foliennummernplatzhalter 6">
            <a:extLst>
              <a:ext uri="{FF2B5EF4-FFF2-40B4-BE49-F238E27FC236}">
                <a16:creationId xmlns:a16="http://schemas.microsoft.com/office/drawing/2014/main" id="{D4657596-B6B4-3543-AC8C-2109C0064D31}"/>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12584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9B666-9885-A94F-85ED-5BF54DAC09B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CF0AFAF-F54A-5E40-AB10-BB7356D90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1434D1B-F38E-FA42-988C-46CD0DFCD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71EF0F-6B72-8B41-A611-60E08C986812}"/>
              </a:ext>
            </a:extLst>
          </p:cNvPr>
          <p:cNvSpPr>
            <a:spLocks noGrp="1"/>
          </p:cNvSpPr>
          <p:nvPr>
            <p:ph type="dt" sz="half" idx="10"/>
          </p:nvPr>
        </p:nvSpPr>
        <p:spPr/>
        <p:txBody>
          <a:bodyPr/>
          <a:lstStyle/>
          <a:p>
            <a:fld id="{D31F8979-BE88-854C-959B-4FC695DCBCF9}" type="datetime1">
              <a:rPr lang="de-DE" smtClean="0"/>
              <a:t>05.12.23</a:t>
            </a:fld>
            <a:endParaRPr lang="de-DE"/>
          </a:p>
        </p:txBody>
      </p:sp>
      <p:sp>
        <p:nvSpPr>
          <p:cNvPr id="6" name="Fußzeilenplatzhalter 5">
            <a:extLst>
              <a:ext uri="{FF2B5EF4-FFF2-40B4-BE49-F238E27FC236}">
                <a16:creationId xmlns:a16="http://schemas.microsoft.com/office/drawing/2014/main" id="{F5755728-6D87-2B4D-8B02-9088086C62CB}"/>
              </a:ext>
            </a:extLst>
          </p:cNvPr>
          <p:cNvSpPr>
            <a:spLocks noGrp="1"/>
          </p:cNvSpPr>
          <p:nvPr>
            <p:ph type="ftr" sz="quarter" idx="11"/>
          </p:nvPr>
        </p:nvSpPr>
        <p:spPr/>
        <p:txBody>
          <a:bodyPr/>
          <a:lstStyle/>
          <a:p>
            <a:r>
              <a:rPr lang="de-DE"/>
              <a:t>www.freiheitsrechte.org</a:t>
            </a:r>
          </a:p>
        </p:txBody>
      </p:sp>
      <p:sp>
        <p:nvSpPr>
          <p:cNvPr id="7" name="Foliennummernplatzhalter 6">
            <a:extLst>
              <a:ext uri="{FF2B5EF4-FFF2-40B4-BE49-F238E27FC236}">
                <a16:creationId xmlns:a16="http://schemas.microsoft.com/office/drawing/2014/main" id="{92466E08-A262-C246-A9FA-6BCB987C8A95}"/>
              </a:ext>
            </a:extLst>
          </p:cNvPr>
          <p:cNvSpPr>
            <a:spLocks noGrp="1"/>
          </p:cNvSpPr>
          <p:nvPr>
            <p:ph type="sldNum" sz="quarter" idx="12"/>
          </p:nvPr>
        </p:nvSpPr>
        <p:spPr/>
        <p:txBody>
          <a:bodyPr/>
          <a:lstStyle/>
          <a:p>
            <a:fld id="{89D05AD6-D028-6146-B877-9F0410A5685C}" type="slidenum">
              <a:rPr lang="de-DE" smtClean="0"/>
              <a:t>‹Nr.›</a:t>
            </a:fld>
            <a:endParaRPr lang="de-DE"/>
          </a:p>
        </p:txBody>
      </p:sp>
    </p:spTree>
    <p:extLst>
      <p:ext uri="{BB962C8B-B14F-4D97-AF65-F5344CB8AC3E}">
        <p14:creationId xmlns:p14="http://schemas.microsoft.com/office/powerpoint/2010/main" val="21718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770FC4E-D0C1-1043-8CF7-E3E606959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C25F213-3A55-F540-ACB1-E3134B182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9349825-7AA3-A647-9EFF-B1C098B41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854A5-D5E0-0F42-8033-B68A1FD469A2}" type="datetime1">
              <a:rPr lang="de-DE" smtClean="0"/>
              <a:t>05.12.23</a:t>
            </a:fld>
            <a:endParaRPr lang="de-DE"/>
          </a:p>
        </p:txBody>
      </p:sp>
      <p:sp>
        <p:nvSpPr>
          <p:cNvPr id="5" name="Fußzeilenplatzhalter 4">
            <a:extLst>
              <a:ext uri="{FF2B5EF4-FFF2-40B4-BE49-F238E27FC236}">
                <a16:creationId xmlns:a16="http://schemas.microsoft.com/office/drawing/2014/main" id="{69F1553E-D21F-D445-884D-8C1BC3010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www.freiheitsrechte.org</a:t>
            </a:r>
          </a:p>
        </p:txBody>
      </p:sp>
      <p:sp>
        <p:nvSpPr>
          <p:cNvPr id="6" name="Foliennummernplatzhalter 5">
            <a:extLst>
              <a:ext uri="{FF2B5EF4-FFF2-40B4-BE49-F238E27FC236}">
                <a16:creationId xmlns:a16="http://schemas.microsoft.com/office/drawing/2014/main" id="{176A8794-F4B4-E048-94EA-2F3272E57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5AD6-D028-6146-B877-9F0410A5685C}" type="slidenum">
              <a:rPr lang="de-DE" smtClean="0"/>
              <a:t>‹Nr.›</a:t>
            </a:fld>
            <a:endParaRPr lang="de-DE"/>
          </a:p>
        </p:txBody>
      </p:sp>
    </p:spTree>
    <p:extLst>
      <p:ext uri="{BB962C8B-B14F-4D97-AF65-F5344CB8AC3E}">
        <p14:creationId xmlns:p14="http://schemas.microsoft.com/office/powerpoint/2010/main" val="235124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de-DE" smtClean="0"/>
              <a:pPr/>
              <a:t>‹Nr.›</a:t>
            </a:fld>
            <a:endParaRPr lang="de-DE"/>
          </a:p>
        </p:txBody>
      </p:sp>
      <p:sp>
        <p:nvSpPr>
          <p:cNvPr id="7" name="Google Shape;7;p34"/>
          <p:cNvSpPr txBox="1"/>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3733" b="0" i="0" u="none" strike="noStrike" cap="none">
              <a:solidFill>
                <a:srgbClr val="000000"/>
              </a:solidFill>
              <a:latin typeface="Montserrat"/>
              <a:ea typeface="Montserrat"/>
              <a:cs typeface="Montserrat"/>
              <a:sym typeface="Montserrat"/>
            </a:endParaRPr>
          </a:p>
        </p:txBody>
      </p:sp>
      <p:sp>
        <p:nvSpPr>
          <p:cNvPr id="8" name="Google Shape;8;p34"/>
          <p:cNvSpPr txBo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2133"/>
              </a:spcAft>
              <a:buClr>
                <a:srgbClr val="000000"/>
              </a:buClr>
              <a:buSzPts val="1800"/>
              <a:buFont typeface="Arial"/>
              <a:buNone/>
            </a:pPr>
            <a:endParaRPr sz="2400" b="0" i="0" u="none" strike="noStrike" cap="none">
              <a:solidFill>
                <a:srgbClr val="595959"/>
              </a:solidFill>
              <a:latin typeface="Source Serif Pro"/>
              <a:ea typeface="Source Serif Pro"/>
              <a:cs typeface="Source Serif Pro"/>
              <a:sym typeface="Source Serif Pro"/>
            </a:endParaRPr>
          </a:p>
        </p:txBody>
      </p:sp>
    </p:spTree>
    <p:extLst>
      <p:ext uri="{BB962C8B-B14F-4D97-AF65-F5344CB8AC3E}">
        <p14:creationId xmlns:p14="http://schemas.microsoft.com/office/powerpoint/2010/main" val="315399027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97D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C1D95CA-2FD9-0D41-BDF5-F4D9CF45DD92}"/>
              </a:ext>
            </a:extLst>
          </p:cNvPr>
          <p:cNvSpPr>
            <a:spLocks noGrp="1"/>
          </p:cNvSpPr>
          <p:nvPr>
            <p:ph type="subTitle" idx="1"/>
          </p:nvPr>
        </p:nvSpPr>
        <p:spPr>
          <a:xfrm>
            <a:off x="533691" y="5517647"/>
            <a:ext cx="11003313" cy="435681"/>
          </a:xfrm>
        </p:spPr>
        <p:txBody>
          <a:bodyPr>
            <a:noAutofit/>
          </a:bodyPr>
          <a:lstStyle/>
          <a:p>
            <a:pPr algn="l"/>
            <a:r>
              <a:rPr lang="de-DE" b="1" dirty="0">
                <a:solidFill>
                  <a:schemeClr val="bg1"/>
                </a:solidFill>
                <a:latin typeface="Dosis" panose="02010503020202060003" pitchFamily="2" charset="77"/>
              </a:rPr>
              <a:t>Sina Laubenstein</a:t>
            </a:r>
            <a:br>
              <a:rPr lang="de-DE" b="1" dirty="0">
                <a:solidFill>
                  <a:schemeClr val="bg1"/>
                </a:solidFill>
                <a:latin typeface="Dosis" panose="02010503020202060003" pitchFamily="2" charset="77"/>
              </a:rPr>
            </a:br>
            <a:r>
              <a:rPr lang="de-DE" dirty="0">
                <a:solidFill>
                  <a:schemeClr val="bg1"/>
                </a:solidFill>
                <a:latin typeface="Dosis" panose="02010503020202060003" pitchFamily="2" charset="77"/>
              </a:rPr>
              <a:t>Projektkoordinatorin &amp; Policy Referentin</a:t>
            </a:r>
            <a:br>
              <a:rPr lang="de-DE" dirty="0">
                <a:solidFill>
                  <a:schemeClr val="bg1"/>
                </a:solidFill>
                <a:latin typeface="Dosis" panose="02010503020202060003" pitchFamily="2" charset="77"/>
              </a:rPr>
            </a:br>
            <a:r>
              <a:rPr lang="de-DE" dirty="0">
                <a:solidFill>
                  <a:schemeClr val="bg1"/>
                </a:solidFill>
                <a:latin typeface="Dosis" panose="02010503020202060003" pitchFamily="2" charset="77"/>
              </a:rPr>
              <a:t>Gesellschaft für Freiheitsrechte e.V.					</a:t>
            </a:r>
            <a:endParaRPr lang="de-DE" b="1" dirty="0">
              <a:solidFill>
                <a:schemeClr val="bg1"/>
              </a:solidFill>
              <a:latin typeface="Dosis" panose="02010503020202060003" pitchFamily="2" charset="77"/>
            </a:endParaRPr>
          </a:p>
        </p:txBody>
      </p:sp>
      <p:pic>
        <p:nvPicPr>
          <p:cNvPr id="17" name="Grafik 16">
            <a:extLst>
              <a:ext uri="{FF2B5EF4-FFF2-40B4-BE49-F238E27FC236}">
                <a16:creationId xmlns:a16="http://schemas.microsoft.com/office/drawing/2014/main" id="{F5BB2626-C155-574C-BC85-600788118760}"/>
              </a:ext>
            </a:extLst>
          </p:cNvPr>
          <p:cNvPicPr>
            <a:picLocks noChangeAspect="1"/>
          </p:cNvPicPr>
          <p:nvPr/>
        </p:nvPicPr>
        <p:blipFill rotWithShape="1">
          <a:blip r:embed="rId3"/>
          <a:srcRect t="-1" r="-379" b="41452"/>
          <a:stretch/>
        </p:blipFill>
        <p:spPr>
          <a:xfrm>
            <a:off x="6268278" y="305512"/>
            <a:ext cx="6506809" cy="1796328"/>
          </a:xfrm>
          <a:prstGeom prst="rect">
            <a:avLst/>
          </a:prstGeom>
        </p:spPr>
      </p:pic>
      <p:sp>
        <p:nvSpPr>
          <p:cNvPr id="4" name="Textfeld 3">
            <a:extLst>
              <a:ext uri="{FF2B5EF4-FFF2-40B4-BE49-F238E27FC236}">
                <a16:creationId xmlns:a16="http://schemas.microsoft.com/office/drawing/2014/main" id="{84EFAC71-5B55-7743-A1DC-A15380633EF5}"/>
              </a:ext>
            </a:extLst>
          </p:cNvPr>
          <p:cNvSpPr txBox="1"/>
          <p:nvPr/>
        </p:nvSpPr>
        <p:spPr>
          <a:xfrm>
            <a:off x="344557" y="1972246"/>
            <a:ext cx="11847443" cy="2185214"/>
          </a:xfrm>
          <a:prstGeom prst="rect">
            <a:avLst/>
          </a:prstGeom>
          <a:noFill/>
        </p:spPr>
        <p:txBody>
          <a:bodyPr wrap="square" rtlCol="0">
            <a:spAutoFit/>
          </a:bodyPr>
          <a:lstStyle/>
          <a:p>
            <a:r>
              <a:rPr lang="de-DE" sz="5400" b="1" dirty="0">
                <a:solidFill>
                  <a:schemeClr val="bg1"/>
                </a:solidFill>
                <a:latin typeface="Dosis" pitchFamily="2" charset="77"/>
              </a:rPr>
              <a:t>Digitale Gewalt &amp; grundrechtswahrende Möglichkeiten sie zu bekämpfen </a:t>
            </a:r>
          </a:p>
          <a:p>
            <a:pPr algn="ctr"/>
            <a:endParaRPr lang="de-DE" sz="2800" b="1" dirty="0">
              <a:solidFill>
                <a:schemeClr val="bg1"/>
              </a:solidFill>
              <a:latin typeface="Dosis" pitchFamily="2" charset="77"/>
            </a:endParaRPr>
          </a:p>
        </p:txBody>
      </p:sp>
      <p:sp>
        <p:nvSpPr>
          <p:cNvPr id="5" name="Google Shape;155;g133b3eec6bd_1_0">
            <a:extLst>
              <a:ext uri="{FF2B5EF4-FFF2-40B4-BE49-F238E27FC236}">
                <a16:creationId xmlns:a16="http://schemas.microsoft.com/office/drawing/2014/main" id="{5F069869-BF76-B24F-9DE6-F303FA66C85C}"/>
              </a:ext>
            </a:extLst>
          </p:cNvPr>
          <p:cNvSpPr txBox="1">
            <a:spLocks/>
          </p:cNvSpPr>
          <p:nvPr/>
        </p:nvSpPr>
        <p:spPr>
          <a:xfrm>
            <a:off x="1840747" y="3985700"/>
            <a:ext cx="8389200" cy="611100"/>
          </a:xfrm>
          <a:prstGeom prst="rect">
            <a:avLst/>
          </a:prstGeom>
          <a:noFill/>
          <a:ln>
            <a:noFill/>
          </a:ln>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buSzPts val="1400"/>
            </a:pPr>
            <a:r>
              <a:rPr lang="en-US" dirty="0">
                <a:solidFill>
                  <a:schemeClr val="bg1"/>
                </a:solidFill>
                <a:latin typeface="Century Gothic" panose="020B0502020202020204" pitchFamily="34" charset="0"/>
              </a:rPr>
              <a:t>Input – </a:t>
            </a:r>
            <a:r>
              <a:rPr lang="en-US" dirty="0" err="1">
                <a:solidFill>
                  <a:schemeClr val="bg1"/>
                </a:solidFill>
                <a:latin typeface="Century Gothic" panose="020B0502020202020204" pitchFamily="34" charset="0"/>
              </a:rPr>
              <a:t>Netzpolitischer</a:t>
            </a:r>
            <a:r>
              <a:rPr lang="en-US" dirty="0">
                <a:solidFill>
                  <a:schemeClr val="bg1"/>
                </a:solidFill>
                <a:latin typeface="Century Gothic" panose="020B0502020202020204" pitchFamily="34" charset="0"/>
              </a:rPr>
              <a:t> Abend</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05. </a:t>
            </a:r>
            <a:r>
              <a:rPr lang="en-US" dirty="0" err="1">
                <a:solidFill>
                  <a:schemeClr val="bg1"/>
                </a:solidFill>
                <a:latin typeface="Century Gothic" panose="020B0502020202020204" pitchFamily="34" charset="0"/>
              </a:rPr>
              <a:t>Dezember</a:t>
            </a:r>
            <a:r>
              <a:rPr lang="en-US" dirty="0">
                <a:solidFill>
                  <a:schemeClr val="bg1"/>
                </a:solidFill>
                <a:latin typeface="Century Gothic" panose="020B0502020202020204" pitchFamily="34" charset="0"/>
              </a:rPr>
              <a:t> 2023</a:t>
            </a:r>
          </a:p>
        </p:txBody>
      </p:sp>
    </p:spTree>
    <p:extLst>
      <p:ext uri="{BB962C8B-B14F-4D97-AF65-F5344CB8AC3E}">
        <p14:creationId xmlns:p14="http://schemas.microsoft.com/office/powerpoint/2010/main" val="7176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639778" y="587434"/>
            <a:ext cx="8138462" cy="584775"/>
          </a:xfrm>
          <a:prstGeom prst="rect">
            <a:avLst/>
          </a:prstGeom>
          <a:noFill/>
        </p:spPr>
        <p:txBody>
          <a:bodyPr wrap="square" rtlCol="0">
            <a:spAutoFit/>
          </a:bodyPr>
          <a:lstStyle/>
          <a:p>
            <a:r>
              <a:rPr lang="de-DE" sz="3200" b="1" dirty="0">
                <a:latin typeface="Dosis" panose="02010503020202060003" pitchFamily="2" charset="77"/>
              </a:rPr>
              <a:t>GFF - Digitales Gewaltschutzgesetz </a:t>
            </a:r>
          </a:p>
        </p:txBody>
      </p:sp>
      <p:sp>
        <p:nvSpPr>
          <p:cNvPr id="13" name="Inhaltsplatzhalter 24">
            <a:extLst>
              <a:ext uri="{FF2B5EF4-FFF2-40B4-BE49-F238E27FC236}">
                <a16:creationId xmlns:a16="http://schemas.microsoft.com/office/drawing/2014/main" id="{42BFC059-7E42-2842-9B65-A7AA223DABC6}"/>
              </a:ext>
            </a:extLst>
          </p:cNvPr>
          <p:cNvSpPr>
            <a:spLocks noGrp="1"/>
          </p:cNvSpPr>
          <p:nvPr>
            <p:ph idx="1"/>
          </p:nvPr>
        </p:nvSpPr>
        <p:spPr>
          <a:xfrm>
            <a:off x="332519" y="1920935"/>
            <a:ext cx="8138464" cy="4216627"/>
          </a:xfrm>
        </p:spPr>
        <p:txBody>
          <a:bodyPr>
            <a:normAutofit fontScale="92500" lnSpcReduction="10000"/>
          </a:bodyPr>
          <a:lstStyle/>
          <a:p>
            <a:pPr marL="0" indent="0">
              <a:lnSpc>
                <a:spcPct val="100000"/>
              </a:lnSpc>
              <a:buNone/>
            </a:pPr>
            <a:r>
              <a:rPr lang="de-DE" sz="3500" dirty="0">
                <a:latin typeface="Dosis" panose="02010503020202060003" pitchFamily="2" charset="77"/>
              </a:rPr>
              <a:t>1.  Neue </a:t>
            </a:r>
            <a:r>
              <a:rPr lang="de-DE" sz="3500" b="1" dirty="0">
                <a:latin typeface="Dosis" panose="02010503020202060003" pitchFamily="2" charset="77"/>
              </a:rPr>
              <a:t>Anspruchsgrundlage </a:t>
            </a:r>
            <a:r>
              <a:rPr lang="de-DE" sz="3500" dirty="0">
                <a:latin typeface="Dosis" panose="02010503020202060003" pitchFamily="2" charset="77"/>
              </a:rPr>
              <a:t>grundrechtskonform &amp; zukunftsoffen, insbesondere für Accountsperren</a:t>
            </a:r>
          </a:p>
          <a:p>
            <a:pPr marL="0" indent="0">
              <a:lnSpc>
                <a:spcPct val="100000"/>
              </a:lnSpc>
              <a:buNone/>
            </a:pPr>
            <a:endParaRPr lang="de-DE" sz="3500" dirty="0">
              <a:latin typeface="Dosis" panose="02010503020202060003" pitchFamily="2" charset="77"/>
            </a:endParaRPr>
          </a:p>
          <a:p>
            <a:pPr marL="0" indent="0">
              <a:lnSpc>
                <a:spcPct val="100000"/>
              </a:lnSpc>
              <a:buNone/>
            </a:pPr>
            <a:r>
              <a:rPr lang="de-DE" sz="3500" b="1" dirty="0">
                <a:latin typeface="Dosis" panose="02010503020202060003" pitchFamily="2" charset="77"/>
              </a:rPr>
              <a:t>2.  Schnelles Verfahren </a:t>
            </a:r>
            <a:r>
              <a:rPr lang="de-DE" sz="3500" dirty="0">
                <a:latin typeface="Dosis" panose="02010503020202060003" pitchFamily="2" charset="77"/>
              </a:rPr>
              <a:t>– auch gegen </a:t>
            </a:r>
            <a:r>
              <a:rPr lang="de-DE" sz="3500" b="1" dirty="0">
                <a:latin typeface="Dosis" panose="02010503020202060003" pitchFamily="2" charset="77"/>
              </a:rPr>
              <a:t>anonyme Accounts</a:t>
            </a:r>
            <a:r>
              <a:rPr lang="de-DE" sz="3500" dirty="0">
                <a:latin typeface="Dosis" panose="02010503020202060003" pitchFamily="2" charset="77"/>
              </a:rPr>
              <a:t>!</a:t>
            </a:r>
          </a:p>
          <a:p>
            <a:pPr marL="0" indent="0">
              <a:lnSpc>
                <a:spcPct val="100000"/>
              </a:lnSpc>
              <a:buNone/>
            </a:pPr>
            <a:endParaRPr lang="de-DE" sz="3500" dirty="0">
              <a:latin typeface="Dosis" panose="02010503020202060003" pitchFamily="2" charset="77"/>
            </a:endParaRPr>
          </a:p>
          <a:p>
            <a:pPr marL="0" indent="0">
              <a:lnSpc>
                <a:spcPct val="100000"/>
              </a:lnSpc>
              <a:buNone/>
            </a:pPr>
            <a:r>
              <a:rPr lang="de-DE" sz="3500" b="1" dirty="0">
                <a:latin typeface="Dosis" panose="02010503020202060003" pitchFamily="2" charset="77"/>
              </a:rPr>
              <a:t>3.  Beteiligung der Zivilgesellschaft </a:t>
            </a:r>
            <a:r>
              <a:rPr lang="de-DE" sz="3500" dirty="0">
                <a:latin typeface="Dosis" panose="02010503020202060003" pitchFamily="2" charset="77"/>
              </a:rPr>
              <a:t>(unterstützend und eigeninitiativ)</a:t>
            </a:r>
          </a:p>
          <a:p>
            <a:pPr marL="0" indent="0">
              <a:lnSpc>
                <a:spcPct val="150000"/>
              </a:lnSpc>
              <a:buNone/>
            </a:pPr>
            <a:endParaRPr lang="de-DE" sz="3500" dirty="0">
              <a:latin typeface="Dosis" panose="02010503020202060003" pitchFamily="2" charset="77"/>
            </a:endParaRPr>
          </a:p>
        </p:txBody>
      </p:sp>
    </p:spTree>
    <p:extLst>
      <p:ext uri="{BB962C8B-B14F-4D97-AF65-F5344CB8AC3E}">
        <p14:creationId xmlns:p14="http://schemas.microsoft.com/office/powerpoint/2010/main" val="164473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533691" y="365374"/>
            <a:ext cx="7754099" cy="707886"/>
          </a:xfrm>
          <a:prstGeom prst="rect">
            <a:avLst/>
          </a:prstGeom>
          <a:noFill/>
        </p:spPr>
        <p:txBody>
          <a:bodyPr wrap="square" rtlCol="0">
            <a:spAutoFit/>
          </a:bodyPr>
          <a:lstStyle/>
          <a:p>
            <a:r>
              <a:rPr lang="de-DE" sz="4000" b="1" dirty="0">
                <a:latin typeface="Dosis" panose="02010503020202060003" pitchFamily="2" charset="77"/>
              </a:rPr>
              <a:t>Beteiligung der Zivilgesellschaft</a:t>
            </a:r>
            <a:r>
              <a:rPr lang="de-DE" sz="3200" b="1" dirty="0">
                <a:latin typeface="Dosis" panose="02010503020202060003" pitchFamily="2" charset="77"/>
              </a:rPr>
              <a:t> </a:t>
            </a:r>
          </a:p>
        </p:txBody>
      </p:sp>
      <p:sp>
        <p:nvSpPr>
          <p:cNvPr id="13" name="Inhaltsplatzhalter 24">
            <a:extLst>
              <a:ext uri="{FF2B5EF4-FFF2-40B4-BE49-F238E27FC236}">
                <a16:creationId xmlns:a16="http://schemas.microsoft.com/office/drawing/2014/main" id="{42BFC059-7E42-2842-9B65-A7AA223DABC6}"/>
              </a:ext>
            </a:extLst>
          </p:cNvPr>
          <p:cNvSpPr>
            <a:spLocks noGrp="1"/>
          </p:cNvSpPr>
          <p:nvPr>
            <p:ph idx="1"/>
          </p:nvPr>
        </p:nvSpPr>
        <p:spPr>
          <a:xfrm>
            <a:off x="318675" y="1593273"/>
            <a:ext cx="8152308" cy="5001482"/>
          </a:xfrm>
        </p:spPr>
        <p:txBody>
          <a:bodyPr>
            <a:normAutofit fontScale="92500" lnSpcReduction="10000"/>
          </a:bodyPr>
          <a:lstStyle/>
          <a:p>
            <a:pPr marL="0" indent="0">
              <a:lnSpc>
                <a:spcPct val="100000"/>
              </a:lnSpc>
              <a:buNone/>
            </a:pPr>
            <a:r>
              <a:rPr lang="de-DE" b="1" dirty="0">
                <a:latin typeface="Dosis" panose="02010503020202060003" pitchFamily="2" charset="77"/>
              </a:rPr>
              <a:t>Bestimmte Organisationen sollten Verfahren selbst führen können: </a:t>
            </a:r>
          </a:p>
          <a:p>
            <a:pPr>
              <a:lnSpc>
                <a:spcPct val="100000"/>
              </a:lnSpc>
              <a:buFont typeface="Symbol" panose="05050102010706020507" pitchFamily="18" charset="2"/>
              <a:buChar char="-"/>
            </a:pPr>
            <a:r>
              <a:rPr lang="de-DE" dirty="0">
                <a:latin typeface="Dosis" panose="02010503020202060003" pitchFamily="2" charset="77"/>
              </a:rPr>
              <a:t> unterstützend für Betroffene</a:t>
            </a:r>
          </a:p>
          <a:p>
            <a:pPr>
              <a:lnSpc>
                <a:spcPct val="100000"/>
              </a:lnSpc>
              <a:buFont typeface="Symbol" panose="05050102010706020507" pitchFamily="18" charset="2"/>
              <a:buChar char="-"/>
            </a:pPr>
            <a:r>
              <a:rPr lang="de-DE" dirty="0">
                <a:latin typeface="Dosis" panose="02010503020202060003" pitchFamily="2" charset="77"/>
              </a:rPr>
              <a:t> eigeninitiativ, d.h. aus eigenem Recht </a:t>
            </a:r>
            <a:br>
              <a:rPr lang="de-DE" dirty="0">
                <a:latin typeface="Dosis" panose="02010503020202060003" pitchFamily="2" charset="77"/>
              </a:rPr>
            </a:br>
            <a:r>
              <a:rPr lang="de-DE" dirty="0">
                <a:latin typeface="Dosis" panose="02010503020202060003" pitchFamily="2" charset="77"/>
              </a:rPr>
              <a:t>(</a:t>
            </a:r>
            <a:r>
              <a:rPr lang="de-DE" b="1" dirty="0">
                <a:latin typeface="Dosis" panose="02010503020202060003" pitchFamily="2" charset="77"/>
              </a:rPr>
              <a:t>kollektiver Rechtsschutz</a:t>
            </a:r>
            <a:r>
              <a:rPr lang="de-DE" dirty="0">
                <a:latin typeface="Dosis" panose="02010503020202060003" pitchFamily="2" charset="77"/>
              </a:rPr>
              <a:t>)</a:t>
            </a:r>
          </a:p>
          <a:p>
            <a:pPr marL="0" indent="0">
              <a:lnSpc>
                <a:spcPct val="100000"/>
              </a:lnSpc>
              <a:buNone/>
            </a:pPr>
            <a:endParaRPr lang="de-DE" dirty="0">
              <a:latin typeface="Dosis" panose="02010503020202060003" pitchFamily="2" charset="77"/>
            </a:endParaRPr>
          </a:p>
          <a:p>
            <a:pPr marL="0" indent="0">
              <a:lnSpc>
                <a:spcPct val="100000"/>
              </a:lnSpc>
              <a:buNone/>
            </a:pPr>
            <a:r>
              <a:rPr lang="de-DE" b="1" dirty="0">
                <a:latin typeface="Dosis" panose="02010503020202060003" pitchFamily="2" charset="77"/>
              </a:rPr>
              <a:t>Sonst drohen Rechtsschutzlücken:</a:t>
            </a:r>
          </a:p>
          <a:p>
            <a:pPr>
              <a:lnSpc>
                <a:spcPct val="100000"/>
              </a:lnSpc>
              <a:buFont typeface="Symbol" panose="05050102010706020507" pitchFamily="18" charset="2"/>
              <a:buChar char="-"/>
            </a:pPr>
            <a:r>
              <a:rPr lang="de-DE" dirty="0">
                <a:latin typeface="Dosis" panose="02010503020202060003" pitchFamily="2" charset="77"/>
              </a:rPr>
              <a:t>Betroffene wollen oft Verfahren nicht selber führen</a:t>
            </a:r>
          </a:p>
          <a:p>
            <a:pPr>
              <a:lnSpc>
                <a:spcPct val="100000"/>
              </a:lnSpc>
              <a:buFont typeface="Symbol" panose="05050102010706020507" pitchFamily="18" charset="2"/>
              <a:buChar char="-"/>
            </a:pPr>
            <a:r>
              <a:rPr lang="de-DE" dirty="0">
                <a:latin typeface="Dosis" panose="02010503020202060003" pitchFamily="2" charset="77"/>
              </a:rPr>
              <a:t>Accounts verletzen die Rechte einer Vielzahl einzelner Betroffener</a:t>
            </a:r>
          </a:p>
          <a:p>
            <a:pPr>
              <a:lnSpc>
                <a:spcPct val="100000"/>
              </a:lnSpc>
              <a:buFont typeface="Symbol" panose="05050102010706020507" pitchFamily="18" charset="2"/>
              <a:buChar char="-"/>
            </a:pPr>
            <a:r>
              <a:rPr lang="de-DE" dirty="0">
                <a:latin typeface="Dosis" panose="02010503020202060003" pitchFamily="2" charset="77"/>
              </a:rPr>
              <a:t> Volksverhetzung kennt keine individuell betroffene Person</a:t>
            </a:r>
          </a:p>
          <a:p>
            <a:pPr>
              <a:lnSpc>
                <a:spcPct val="100000"/>
              </a:lnSpc>
              <a:buFont typeface="Symbol" panose="05050102010706020507" pitchFamily="18" charset="2"/>
              <a:buChar char="-"/>
            </a:pPr>
            <a:endParaRPr lang="de-DE" dirty="0">
              <a:latin typeface="Dosis" panose="02010503020202060003" pitchFamily="2" charset="77"/>
            </a:endParaRPr>
          </a:p>
          <a:p>
            <a:pPr>
              <a:lnSpc>
                <a:spcPct val="100000"/>
              </a:lnSpc>
              <a:buFont typeface="Symbol" panose="05050102010706020507" pitchFamily="18" charset="2"/>
              <a:buChar char="-"/>
            </a:pPr>
            <a:endParaRPr lang="de-DE" sz="3200" b="1" dirty="0">
              <a:latin typeface="Dosis" panose="02010503020202060003" pitchFamily="2" charset="77"/>
            </a:endParaRPr>
          </a:p>
          <a:p>
            <a:pPr marL="0" indent="0">
              <a:lnSpc>
                <a:spcPct val="100000"/>
              </a:lnSpc>
              <a:buNone/>
            </a:pPr>
            <a:endParaRPr lang="de-DE" sz="3500" dirty="0">
              <a:latin typeface="Dosis" panose="02010503020202060003" pitchFamily="2" charset="77"/>
            </a:endParaRPr>
          </a:p>
        </p:txBody>
      </p:sp>
    </p:spTree>
    <p:extLst>
      <p:ext uri="{BB962C8B-B14F-4D97-AF65-F5344CB8AC3E}">
        <p14:creationId xmlns:p14="http://schemas.microsoft.com/office/powerpoint/2010/main" val="163227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533691" y="365374"/>
            <a:ext cx="7754099" cy="707886"/>
          </a:xfrm>
          <a:prstGeom prst="rect">
            <a:avLst/>
          </a:prstGeom>
          <a:noFill/>
        </p:spPr>
        <p:txBody>
          <a:bodyPr wrap="square" rtlCol="0">
            <a:spAutoFit/>
          </a:bodyPr>
          <a:lstStyle/>
          <a:p>
            <a:r>
              <a:rPr lang="de-DE" sz="4000" b="1" dirty="0">
                <a:latin typeface="Dosis" panose="02010503020202060003" pitchFamily="2" charset="77"/>
              </a:rPr>
              <a:t>Reicht das?</a:t>
            </a:r>
            <a:endParaRPr lang="de-DE" sz="3200" b="1" dirty="0">
              <a:latin typeface="Dosis" panose="02010503020202060003" pitchFamily="2" charset="77"/>
            </a:endParaRPr>
          </a:p>
        </p:txBody>
      </p:sp>
      <p:sp>
        <p:nvSpPr>
          <p:cNvPr id="13" name="Inhaltsplatzhalter 24">
            <a:extLst>
              <a:ext uri="{FF2B5EF4-FFF2-40B4-BE49-F238E27FC236}">
                <a16:creationId xmlns:a16="http://schemas.microsoft.com/office/drawing/2014/main" id="{42BFC059-7E42-2842-9B65-A7AA223DABC6}"/>
              </a:ext>
            </a:extLst>
          </p:cNvPr>
          <p:cNvSpPr>
            <a:spLocks noGrp="1"/>
          </p:cNvSpPr>
          <p:nvPr>
            <p:ph idx="1"/>
          </p:nvPr>
        </p:nvSpPr>
        <p:spPr>
          <a:xfrm>
            <a:off x="318675" y="1593273"/>
            <a:ext cx="8152308" cy="5001482"/>
          </a:xfrm>
        </p:spPr>
        <p:txBody>
          <a:bodyPr>
            <a:normAutofit/>
          </a:bodyPr>
          <a:lstStyle/>
          <a:p>
            <a:pPr marL="0" indent="0">
              <a:lnSpc>
                <a:spcPct val="100000"/>
              </a:lnSpc>
              <a:buNone/>
            </a:pPr>
            <a:r>
              <a:rPr lang="de-DE" b="1" dirty="0">
                <a:latin typeface="Dosis" panose="02010503020202060003" pitchFamily="2" charset="77"/>
              </a:rPr>
              <a:t>Nein. </a:t>
            </a:r>
            <a:endParaRPr lang="de-DE" dirty="0">
              <a:latin typeface="Dosis" panose="02010503020202060003" pitchFamily="2" charset="77"/>
            </a:endParaRPr>
          </a:p>
          <a:p>
            <a:pPr>
              <a:lnSpc>
                <a:spcPct val="100000"/>
              </a:lnSpc>
              <a:buFont typeface="Symbol" panose="05050102010706020507" pitchFamily="18" charset="2"/>
              <a:buChar char="-"/>
            </a:pPr>
            <a:endParaRPr lang="de-DE" dirty="0">
              <a:latin typeface="Dosis" panose="02010503020202060003" pitchFamily="2" charset="77"/>
            </a:endParaRPr>
          </a:p>
          <a:p>
            <a:pPr>
              <a:lnSpc>
                <a:spcPct val="100000"/>
              </a:lnSpc>
              <a:buFont typeface="Symbol" panose="05050102010706020507" pitchFamily="18" charset="2"/>
              <a:buChar char="-"/>
            </a:pPr>
            <a:endParaRPr lang="de-DE" sz="3200" b="1" dirty="0">
              <a:latin typeface="Dosis" panose="02010503020202060003" pitchFamily="2" charset="77"/>
            </a:endParaRPr>
          </a:p>
          <a:p>
            <a:pPr marL="0" indent="0">
              <a:lnSpc>
                <a:spcPct val="100000"/>
              </a:lnSpc>
              <a:buNone/>
            </a:pPr>
            <a:endParaRPr lang="de-DE" sz="3500" dirty="0">
              <a:latin typeface="Dosis" panose="02010503020202060003" pitchFamily="2" charset="77"/>
            </a:endParaRPr>
          </a:p>
        </p:txBody>
      </p:sp>
    </p:spTree>
    <p:extLst>
      <p:ext uri="{BB962C8B-B14F-4D97-AF65-F5344CB8AC3E}">
        <p14:creationId xmlns:p14="http://schemas.microsoft.com/office/powerpoint/2010/main" val="354454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33b3eec6bd_1_0"/>
          <p:cNvSpPr/>
          <p:nvPr/>
        </p:nvSpPr>
        <p:spPr>
          <a:xfrm>
            <a:off x="236900" y="157033"/>
            <a:ext cx="688800" cy="4252800"/>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53" name="Google Shape;153;g133b3eec6bd_1_0"/>
          <p:cNvSpPr txBox="1"/>
          <p:nvPr/>
        </p:nvSpPr>
        <p:spPr>
          <a:xfrm>
            <a:off x="0" y="0"/>
            <a:ext cx="4000000" cy="5335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154" name="Google Shape;154;g133b3eec6bd_1_0"/>
          <p:cNvSpPr txBox="1">
            <a:spLocks noGrp="1"/>
          </p:cNvSpPr>
          <p:nvPr>
            <p:ph type="title"/>
          </p:nvPr>
        </p:nvSpPr>
        <p:spPr>
          <a:xfrm>
            <a:off x="424033" y="1323500"/>
            <a:ext cx="10953200" cy="2713200"/>
          </a:xfrm>
          <a:prstGeom prst="rect">
            <a:avLst/>
          </a:prstGeom>
          <a:noFill/>
          <a:ln>
            <a:noFill/>
          </a:ln>
        </p:spPr>
        <p:txBody>
          <a:bodyPr spcFirstLastPara="1" wrap="square" lIns="121900" tIns="121900" rIns="121900" bIns="121900" anchor="t" anchorCtr="0">
            <a:noAutofit/>
          </a:bodyPr>
          <a:lstStyle/>
          <a:p>
            <a:r>
              <a:rPr lang="de-DE"/>
              <a:t>Digitalpolitik: Mehr als nur Netzausbau</a:t>
            </a:r>
            <a:endParaRPr/>
          </a:p>
        </p:txBody>
      </p:sp>
      <p:sp>
        <p:nvSpPr>
          <p:cNvPr id="156" name="Google Shape;156;g133b3eec6bd_1_0"/>
          <p:cNvSpPr txBox="1"/>
          <p:nvPr/>
        </p:nvSpPr>
        <p:spPr>
          <a:xfrm>
            <a:off x="781566" y="1323500"/>
            <a:ext cx="10782800" cy="2713200"/>
          </a:xfrm>
          <a:prstGeom prst="rect">
            <a:avLst/>
          </a:prstGeom>
          <a:noFill/>
          <a:ln>
            <a:noFill/>
          </a:ln>
        </p:spPr>
        <p:txBody>
          <a:bodyPr spcFirstLastPara="1" wrap="square" lIns="121900" tIns="60933" rIns="121900" bIns="60933" anchor="t" anchorCtr="0">
            <a:noAutofit/>
          </a:bodyPr>
          <a:lstStyle/>
          <a:p>
            <a:pPr defTabSz="1219170">
              <a:buClr>
                <a:srgbClr val="000000"/>
              </a:buClr>
              <a:buSzPts val="3800"/>
            </a:pPr>
            <a:endParaRPr lang="de-DE" sz="5067" b="1" kern="0" dirty="0">
              <a:solidFill>
                <a:srgbClr val="000000"/>
              </a:solidFill>
              <a:latin typeface="Dosis" pitchFamily="2" charset="77"/>
              <a:cs typeface="Arial"/>
              <a:sym typeface="Arial"/>
            </a:endParaRPr>
          </a:p>
          <a:p>
            <a:pPr defTabSz="1219170">
              <a:buClr>
                <a:srgbClr val="000000"/>
              </a:buClr>
              <a:buSzPts val="3800"/>
            </a:pPr>
            <a:r>
              <a:rPr lang="de-DE" sz="5067" b="1" kern="0" dirty="0">
                <a:solidFill>
                  <a:srgbClr val="000000"/>
                </a:solidFill>
                <a:latin typeface="Dosis" pitchFamily="2" charset="77"/>
                <a:cs typeface="Arial"/>
                <a:sym typeface="Arial"/>
              </a:rPr>
              <a:t>Vielen Dank für Eure Aufmerksamkeit!</a:t>
            </a:r>
          </a:p>
          <a:p>
            <a:pPr defTabSz="1219170">
              <a:buClr>
                <a:srgbClr val="000000"/>
              </a:buClr>
              <a:buSzPts val="3800"/>
            </a:pPr>
            <a:endParaRPr lang="de-DE" sz="5067" b="1" kern="0" dirty="0">
              <a:solidFill>
                <a:srgbClr val="000000"/>
              </a:solidFill>
              <a:latin typeface="Dosis" pitchFamily="2" charset="77"/>
              <a:ea typeface="Arial"/>
              <a:cs typeface="Arial"/>
              <a:sym typeface="Arial"/>
            </a:endParaRPr>
          </a:p>
          <a:p>
            <a:pPr defTabSz="1219170">
              <a:buClr>
                <a:srgbClr val="000000"/>
              </a:buClr>
              <a:buSzPts val="3800"/>
            </a:pPr>
            <a:endParaRPr lang="de-DE" sz="2400" kern="0" dirty="0">
              <a:solidFill>
                <a:srgbClr val="000000"/>
              </a:solidFill>
              <a:latin typeface="Dosis" pitchFamily="2" charset="77"/>
              <a:ea typeface="Arial"/>
              <a:cs typeface="Arial"/>
              <a:sym typeface="Arial"/>
            </a:endParaRPr>
          </a:p>
          <a:p>
            <a:pPr defTabSz="1219170">
              <a:buClr>
                <a:srgbClr val="000000"/>
              </a:buClr>
              <a:buSzPts val="3800"/>
            </a:pPr>
            <a:r>
              <a:rPr lang="de-DE" sz="2400" kern="0" dirty="0" err="1">
                <a:solidFill>
                  <a:srgbClr val="000000"/>
                </a:solidFill>
                <a:latin typeface="Dosis" pitchFamily="2" charset="77"/>
                <a:ea typeface="Arial"/>
                <a:cs typeface="Arial"/>
                <a:sym typeface="Arial"/>
              </a:rPr>
              <a:t>sina.laubenstein@freiheitsrechte.org</a:t>
            </a:r>
            <a:endParaRPr sz="2400" kern="0" dirty="0">
              <a:solidFill>
                <a:srgbClr val="000000"/>
              </a:solidFill>
              <a:latin typeface="Dosis" pitchFamily="2" charset="77"/>
              <a:ea typeface="Arial"/>
              <a:cs typeface="Arial"/>
              <a:sym typeface="Arial"/>
            </a:endParaRPr>
          </a:p>
        </p:txBody>
      </p:sp>
    </p:spTree>
    <p:extLst>
      <p:ext uri="{BB962C8B-B14F-4D97-AF65-F5344CB8AC3E}">
        <p14:creationId xmlns:p14="http://schemas.microsoft.com/office/powerpoint/2010/main" val="24045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533691" y="360248"/>
            <a:ext cx="8735000" cy="1323439"/>
          </a:xfrm>
          <a:prstGeom prst="rect">
            <a:avLst/>
          </a:prstGeom>
          <a:noFill/>
        </p:spPr>
        <p:txBody>
          <a:bodyPr wrap="square" rtlCol="0">
            <a:spAutoFit/>
          </a:bodyPr>
          <a:lstStyle/>
          <a:p>
            <a:r>
              <a:rPr lang="de-DE" sz="4000" b="1" dirty="0">
                <a:latin typeface="Dosis" panose="02010503020202060003" pitchFamily="2" charset="77"/>
              </a:rPr>
              <a:t>Wer ist die GFF, was macht sie?</a:t>
            </a:r>
          </a:p>
          <a:p>
            <a:endParaRPr lang="de-DE" sz="4000" b="1" dirty="0">
              <a:latin typeface="Dosis" panose="02010503020202060003" pitchFamily="2" charset="77"/>
            </a:endParaRPr>
          </a:p>
        </p:txBody>
      </p:sp>
      <p:sp>
        <p:nvSpPr>
          <p:cNvPr id="3" name="Textfeld 2">
            <a:extLst>
              <a:ext uri="{FF2B5EF4-FFF2-40B4-BE49-F238E27FC236}">
                <a16:creationId xmlns:a16="http://schemas.microsoft.com/office/drawing/2014/main" id="{FF4FBE9A-E162-EBDD-FEDE-47EE03AC2B4A}"/>
              </a:ext>
            </a:extLst>
          </p:cNvPr>
          <p:cNvSpPr txBox="1"/>
          <p:nvPr/>
        </p:nvSpPr>
        <p:spPr>
          <a:xfrm>
            <a:off x="166240" y="1499114"/>
            <a:ext cx="8366775" cy="5109091"/>
          </a:xfrm>
          <a:prstGeom prst="rect">
            <a:avLst/>
          </a:prstGeom>
          <a:noFill/>
        </p:spPr>
        <p:txBody>
          <a:bodyPr wrap="square" rtlCol="0">
            <a:spAutoFit/>
          </a:bodyPr>
          <a:lstStyle/>
          <a:p>
            <a:pPr marL="457200" indent="-457200">
              <a:buFont typeface="Symbol" panose="05050102010706020507" pitchFamily="18" charset="2"/>
              <a:buChar char="-"/>
            </a:pPr>
            <a:r>
              <a:rPr lang="de-DE" sz="2800" dirty="0">
                <a:latin typeface="Dosis" pitchFamily="2" charset="0"/>
              </a:rPr>
              <a:t>Gegründet 2015, mittlerweile über 25 Mitarbeitende</a:t>
            </a:r>
          </a:p>
          <a:p>
            <a:pPr marL="457200" indent="-457200">
              <a:buFont typeface="Symbol" panose="05050102010706020507" pitchFamily="18" charset="2"/>
              <a:buChar char="-"/>
            </a:pPr>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Die GFF ist ein gemeinnütziger Verein, der sich mit dem Mittel der strategischen Prozessführung für die Durchsetzung der Grund- und Menschenrechte einsetzt</a:t>
            </a:r>
          </a:p>
          <a:p>
            <a:pPr marL="457200" indent="-457200">
              <a:buFont typeface="Symbol" panose="05050102010706020507" pitchFamily="18" charset="2"/>
              <a:buChar char="-"/>
            </a:pPr>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u.a. sind am 20. Dezember (wieder) in Karlsruhe, um vor dem BVerfG gegen das BKA-Gesetz vorzugehen, das weitreichende Überwachungsmöglichkeiten vorsieht</a:t>
            </a:r>
          </a:p>
          <a:p>
            <a:endParaRPr lang="de-DE" sz="2800" dirty="0">
              <a:latin typeface="Dosis" panose="02010503020202060003" pitchFamily="2" charset="77"/>
            </a:endParaRPr>
          </a:p>
          <a:p>
            <a:pPr marL="457200" indent="-457200">
              <a:buFont typeface="Symbol" panose="05050102010706020507" pitchFamily="18" charset="2"/>
              <a:buChar char="-"/>
            </a:pPr>
            <a:r>
              <a:rPr lang="de-DE" sz="2800" dirty="0">
                <a:latin typeface="Dosis" panose="02010503020202060003" pitchFamily="2" charset="77"/>
              </a:rPr>
              <a:t>Flankierende Maßnahmen: Kommunikation und Policy</a:t>
            </a:r>
            <a:endParaRPr lang="de-DE" b="1" dirty="0"/>
          </a:p>
          <a:p>
            <a:pPr marL="457200" indent="-457200">
              <a:buFont typeface="Symbol" panose="05050102010706020507" pitchFamily="18" charset="2"/>
              <a:buChar char="-"/>
            </a:pPr>
            <a:endParaRPr lang="de-DE" dirty="0">
              <a:latin typeface="Dosis" pitchFamily="2" charset="0"/>
            </a:endParaRPr>
          </a:p>
        </p:txBody>
      </p:sp>
    </p:spTree>
    <p:extLst>
      <p:ext uri="{BB962C8B-B14F-4D97-AF65-F5344CB8AC3E}">
        <p14:creationId xmlns:p14="http://schemas.microsoft.com/office/powerpoint/2010/main" val="358268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411771" y="320189"/>
            <a:ext cx="8735000" cy="707886"/>
          </a:xfrm>
          <a:prstGeom prst="rect">
            <a:avLst/>
          </a:prstGeom>
          <a:noFill/>
        </p:spPr>
        <p:txBody>
          <a:bodyPr wrap="square" rtlCol="0">
            <a:spAutoFit/>
          </a:bodyPr>
          <a:lstStyle/>
          <a:p>
            <a:r>
              <a:rPr lang="de-DE" sz="4000" b="1" dirty="0">
                <a:latin typeface="Dosis" panose="02010503020202060003" pitchFamily="2" charset="77"/>
              </a:rPr>
              <a:t>Digitale Gewalt </a:t>
            </a:r>
            <a:r>
              <a:rPr lang="de-DE" sz="4000" b="1" i="0" u="none" strike="noStrike" dirty="0">
                <a:solidFill>
                  <a:srgbClr val="202124"/>
                </a:solidFill>
                <a:effectLst/>
                <a:latin typeface="Dosis" pitchFamily="2" charset="77"/>
              </a:rPr>
              <a:t>≠ Hass im Netz</a:t>
            </a:r>
            <a:r>
              <a:rPr lang="de-DE" sz="4000" b="1" dirty="0">
                <a:latin typeface="Dosis" pitchFamily="2" charset="77"/>
              </a:rPr>
              <a:t> </a:t>
            </a:r>
          </a:p>
        </p:txBody>
      </p:sp>
      <p:sp>
        <p:nvSpPr>
          <p:cNvPr id="3" name="Textfeld 2">
            <a:extLst>
              <a:ext uri="{FF2B5EF4-FFF2-40B4-BE49-F238E27FC236}">
                <a16:creationId xmlns:a16="http://schemas.microsoft.com/office/drawing/2014/main" id="{FF4FBE9A-E162-EBDD-FEDE-47EE03AC2B4A}"/>
              </a:ext>
            </a:extLst>
          </p:cNvPr>
          <p:cNvSpPr txBox="1"/>
          <p:nvPr/>
        </p:nvSpPr>
        <p:spPr>
          <a:xfrm>
            <a:off x="166240" y="1499114"/>
            <a:ext cx="8366775" cy="5816977"/>
          </a:xfrm>
          <a:prstGeom prst="rect">
            <a:avLst/>
          </a:prstGeom>
          <a:noFill/>
        </p:spPr>
        <p:txBody>
          <a:bodyPr wrap="square" rtlCol="0">
            <a:spAutoFit/>
          </a:bodyPr>
          <a:lstStyle/>
          <a:p>
            <a:pPr marL="457200" indent="-457200">
              <a:buFont typeface="Symbol" panose="05050102010706020507" pitchFamily="18" charset="2"/>
              <a:buChar char="-"/>
            </a:pPr>
            <a:r>
              <a:rPr lang="de-DE" sz="2800" dirty="0">
                <a:latin typeface="Dosis" pitchFamily="2" charset="0"/>
              </a:rPr>
              <a:t>Weit verstandener Sammelbegriff; dient eher der </a:t>
            </a:r>
            <a:r>
              <a:rPr lang="de-DE" sz="2800" dirty="0" err="1">
                <a:latin typeface="Dosis" pitchFamily="2" charset="0"/>
              </a:rPr>
              <a:t>Phänomenbeschreibung</a:t>
            </a:r>
            <a:r>
              <a:rPr lang="de-DE" sz="2800" dirty="0">
                <a:latin typeface="Dosis" pitchFamily="2" charset="0"/>
              </a:rPr>
              <a:t> als trennscharfer Abgrenzung</a:t>
            </a:r>
          </a:p>
          <a:p>
            <a:pPr marL="457200" indent="-457200">
              <a:buFont typeface="Symbol" panose="05050102010706020507" pitchFamily="18" charset="2"/>
              <a:buChar char="-"/>
            </a:pPr>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Besonders betroffen: Frauen und Angehörige marginalisierter Gruppen, </a:t>
            </a:r>
            <a:r>
              <a:rPr lang="de-DE" sz="2800" b="1" dirty="0">
                <a:latin typeface="Dosis" pitchFamily="2" charset="0"/>
              </a:rPr>
              <a:t>Wichtig: </a:t>
            </a:r>
            <a:r>
              <a:rPr lang="de-DE" sz="2800" dirty="0">
                <a:latin typeface="Dosis" pitchFamily="2" charset="0"/>
              </a:rPr>
              <a:t>Intersektionalität! </a:t>
            </a:r>
          </a:p>
          <a:p>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Folge: Immer mehr Menschen ziehen sich aus digitalen (Kommunikations-)Räumen zurück</a:t>
            </a:r>
          </a:p>
          <a:p>
            <a:pPr marL="457200" indent="-457200">
              <a:buFont typeface="Symbol" panose="05050102010706020507" pitchFamily="18" charset="2"/>
              <a:buChar char="-"/>
            </a:pPr>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Digitale Gewalt führt nicht selten zu Einschüchterungen, Übergriffen und Gewalt in der analogen Welt. </a:t>
            </a:r>
          </a:p>
          <a:p>
            <a:pPr marL="457200" indent="-457200">
              <a:buFont typeface="Symbol" panose="05050102010706020507" pitchFamily="18" charset="2"/>
              <a:buChar char="-"/>
            </a:pPr>
            <a:endParaRPr lang="de-DE" sz="2800" dirty="0">
              <a:latin typeface="Dosis" pitchFamily="2" charset="0"/>
            </a:endParaRPr>
          </a:p>
          <a:p>
            <a:endParaRPr lang="de-DE" dirty="0">
              <a:latin typeface="Dosis" pitchFamily="2" charset="0"/>
            </a:endParaRPr>
          </a:p>
          <a:p>
            <a:endParaRPr lang="de-DE" dirty="0">
              <a:latin typeface="Dosis" pitchFamily="2" charset="0"/>
            </a:endParaRPr>
          </a:p>
        </p:txBody>
      </p:sp>
    </p:spTree>
    <p:extLst>
      <p:ext uri="{BB962C8B-B14F-4D97-AF65-F5344CB8AC3E}">
        <p14:creationId xmlns:p14="http://schemas.microsoft.com/office/powerpoint/2010/main" val="280652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233018" y="344224"/>
            <a:ext cx="8735000" cy="707886"/>
          </a:xfrm>
          <a:prstGeom prst="rect">
            <a:avLst/>
          </a:prstGeom>
          <a:noFill/>
        </p:spPr>
        <p:txBody>
          <a:bodyPr wrap="square" rtlCol="0">
            <a:spAutoFit/>
          </a:bodyPr>
          <a:lstStyle/>
          <a:p>
            <a:r>
              <a:rPr lang="de-DE" sz="4000" b="1" dirty="0">
                <a:latin typeface="Dosis" panose="02010503020202060003" pitchFamily="2" charset="77"/>
              </a:rPr>
              <a:t>Status quo – Strafrecht, DSA &amp; Co.</a:t>
            </a:r>
          </a:p>
        </p:txBody>
      </p:sp>
      <p:sp>
        <p:nvSpPr>
          <p:cNvPr id="5" name="Textfeld 4">
            <a:extLst>
              <a:ext uri="{FF2B5EF4-FFF2-40B4-BE49-F238E27FC236}">
                <a16:creationId xmlns:a16="http://schemas.microsoft.com/office/drawing/2014/main" id="{F480C522-2DFB-DA8D-69F7-26CB3C8EDA3D}"/>
              </a:ext>
            </a:extLst>
          </p:cNvPr>
          <p:cNvSpPr txBox="1"/>
          <p:nvPr/>
        </p:nvSpPr>
        <p:spPr>
          <a:xfrm>
            <a:off x="443345" y="1884218"/>
            <a:ext cx="7844440" cy="4801314"/>
          </a:xfrm>
          <a:prstGeom prst="rect">
            <a:avLst/>
          </a:prstGeom>
          <a:noFill/>
        </p:spPr>
        <p:txBody>
          <a:bodyPr wrap="square" rtlCol="0">
            <a:spAutoFit/>
          </a:bodyPr>
          <a:lstStyle/>
          <a:p>
            <a:pPr marL="457200" indent="-457200">
              <a:buFont typeface="Symbol" panose="05050102010706020507" pitchFamily="18" charset="2"/>
              <a:buChar char="-"/>
            </a:pPr>
            <a:r>
              <a:rPr lang="de-DE" sz="3200" b="1" dirty="0">
                <a:latin typeface="Dosis" pitchFamily="2" charset="0"/>
              </a:rPr>
              <a:t>Strafrecht:</a:t>
            </a:r>
            <a:r>
              <a:rPr lang="de-DE" sz="3200" dirty="0">
                <a:latin typeface="Dosis" pitchFamily="2" charset="0"/>
              </a:rPr>
              <a:t> großer Reformeifer (z.B. verhetzende Beleidigung, Doxxing, </a:t>
            </a:r>
            <a:r>
              <a:rPr lang="de-DE" sz="3200" dirty="0" err="1">
                <a:latin typeface="Dosis" pitchFamily="2" charset="0"/>
              </a:rPr>
              <a:t>Upskirting</a:t>
            </a:r>
            <a:r>
              <a:rPr lang="de-DE" sz="3200" dirty="0">
                <a:latin typeface="Dosis" pitchFamily="2" charset="0"/>
              </a:rPr>
              <a:t>, aktuell: geplante Strafschärfung bei geschlechtsspezifischen Beweggründen, </a:t>
            </a:r>
            <a:br>
              <a:rPr lang="de-DE" sz="3200" dirty="0">
                <a:latin typeface="Dosis" pitchFamily="2" charset="0"/>
              </a:rPr>
            </a:br>
            <a:r>
              <a:rPr lang="de-DE" sz="3200" dirty="0">
                <a:latin typeface="Dosis" pitchFamily="2" charset="0"/>
              </a:rPr>
              <a:t>§</a:t>
            </a:r>
            <a:r>
              <a:rPr lang="de-DE" dirty="0"/>
              <a:t> </a:t>
            </a:r>
            <a:r>
              <a:rPr lang="de-DE" sz="3200" dirty="0">
                <a:latin typeface="Dosis" pitchFamily="2" charset="0"/>
              </a:rPr>
              <a:t>46 Abs.</a:t>
            </a:r>
            <a:r>
              <a:rPr lang="de-DE" dirty="0"/>
              <a:t> </a:t>
            </a:r>
            <a:r>
              <a:rPr lang="de-DE" sz="3200" dirty="0">
                <a:latin typeface="Dosis" pitchFamily="2" charset="0"/>
              </a:rPr>
              <a:t>2 StGB-E)</a:t>
            </a:r>
          </a:p>
          <a:p>
            <a:endParaRPr lang="de-DE" sz="3200" dirty="0">
              <a:latin typeface="Dosis" pitchFamily="2" charset="0"/>
            </a:endParaRPr>
          </a:p>
          <a:p>
            <a:pPr marL="457200" indent="-457200">
              <a:buFont typeface="Symbol" panose="05050102010706020507" pitchFamily="18" charset="2"/>
              <a:buChar char="-"/>
            </a:pPr>
            <a:r>
              <a:rPr lang="de-DE" sz="3200" b="1" dirty="0">
                <a:latin typeface="Dosis" pitchFamily="2" charset="0"/>
              </a:rPr>
              <a:t>DSA</a:t>
            </a:r>
            <a:r>
              <a:rPr lang="de-DE" sz="3200" dirty="0">
                <a:latin typeface="Dosis" pitchFamily="2" charset="0"/>
              </a:rPr>
              <a:t> wird das NetzDG ersetzen und setzt neue, europaweit einheitliche Standards für Online-Dienste; gilt ab 2023 (VLOPs) bzw. 2024</a:t>
            </a:r>
          </a:p>
          <a:p>
            <a:pPr marL="285750" indent="-285750">
              <a:buFont typeface="Symbol" panose="05050102010706020507" pitchFamily="18" charset="2"/>
              <a:buChar char="-"/>
            </a:pPr>
            <a:endParaRPr lang="de-DE" dirty="0"/>
          </a:p>
        </p:txBody>
      </p:sp>
    </p:spTree>
    <p:extLst>
      <p:ext uri="{BB962C8B-B14F-4D97-AF65-F5344CB8AC3E}">
        <p14:creationId xmlns:p14="http://schemas.microsoft.com/office/powerpoint/2010/main" val="219547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233018" y="344224"/>
            <a:ext cx="8735000" cy="707886"/>
          </a:xfrm>
          <a:prstGeom prst="rect">
            <a:avLst/>
          </a:prstGeom>
          <a:noFill/>
        </p:spPr>
        <p:txBody>
          <a:bodyPr wrap="square" rtlCol="0">
            <a:spAutoFit/>
          </a:bodyPr>
          <a:lstStyle/>
          <a:p>
            <a:r>
              <a:rPr lang="de-DE" sz="4000" b="1" dirty="0">
                <a:latin typeface="Dosis" panose="02010503020202060003" pitchFamily="2" charset="77"/>
              </a:rPr>
              <a:t>Warum wirkt Strafverfolgung nicht?</a:t>
            </a:r>
          </a:p>
        </p:txBody>
      </p:sp>
      <p:sp>
        <p:nvSpPr>
          <p:cNvPr id="3" name="Textfeld 2">
            <a:extLst>
              <a:ext uri="{FF2B5EF4-FFF2-40B4-BE49-F238E27FC236}">
                <a16:creationId xmlns:a16="http://schemas.microsoft.com/office/drawing/2014/main" id="{6DC6B520-C9F0-E08A-424E-65F9E5EB2294}"/>
              </a:ext>
            </a:extLst>
          </p:cNvPr>
          <p:cNvSpPr txBox="1"/>
          <p:nvPr/>
        </p:nvSpPr>
        <p:spPr>
          <a:xfrm>
            <a:off x="595745" y="1814945"/>
            <a:ext cx="7813963" cy="4524315"/>
          </a:xfrm>
          <a:prstGeom prst="rect">
            <a:avLst/>
          </a:prstGeom>
          <a:noFill/>
        </p:spPr>
        <p:txBody>
          <a:bodyPr wrap="square" rtlCol="0">
            <a:spAutoFit/>
          </a:bodyPr>
          <a:lstStyle/>
          <a:p>
            <a:r>
              <a:rPr lang="de-DE" sz="3200" b="1" dirty="0">
                <a:latin typeface="Dosis" pitchFamily="2" charset="0"/>
              </a:rPr>
              <a:t>Strafrecht</a:t>
            </a:r>
            <a:r>
              <a:rPr lang="de-DE" sz="3200" dirty="0">
                <a:latin typeface="Dosis" pitchFamily="2" charset="0"/>
              </a:rPr>
              <a:t> eignet sich </a:t>
            </a:r>
            <a:r>
              <a:rPr lang="de-DE" sz="3200" b="1" dirty="0">
                <a:latin typeface="Dosis" pitchFamily="2" charset="0"/>
              </a:rPr>
              <a:t>strukturell nicht</a:t>
            </a:r>
            <a:r>
              <a:rPr lang="de-DE" sz="3200" dirty="0">
                <a:latin typeface="Dosis" pitchFamily="2" charset="0"/>
              </a:rPr>
              <a:t>, digitale Gewalt </a:t>
            </a:r>
            <a:r>
              <a:rPr lang="de-DE" sz="3200" b="1" dirty="0">
                <a:latin typeface="Dosis" pitchFamily="2" charset="0"/>
              </a:rPr>
              <a:t>schnell</a:t>
            </a:r>
            <a:r>
              <a:rPr lang="de-DE" sz="3200" dirty="0">
                <a:latin typeface="Dosis" pitchFamily="2" charset="0"/>
              </a:rPr>
              <a:t> zu beenden – denn der Staat muss in jedem einzelnen Fall</a:t>
            </a:r>
          </a:p>
          <a:p>
            <a:endParaRPr lang="de-DE" sz="3200" dirty="0">
              <a:latin typeface="Dosis" pitchFamily="2" charset="0"/>
            </a:endParaRPr>
          </a:p>
          <a:p>
            <a:pPr marL="457200" indent="-457200">
              <a:buFont typeface="Symbol" panose="05050102010706020507" pitchFamily="18" charset="2"/>
              <a:buChar char="-"/>
            </a:pPr>
            <a:r>
              <a:rPr lang="de-DE" sz="3200" dirty="0">
                <a:latin typeface="Dosis" pitchFamily="2" charset="0"/>
              </a:rPr>
              <a:t>einem </a:t>
            </a:r>
            <a:r>
              <a:rPr lang="de-DE" sz="3200" b="1" dirty="0">
                <a:latin typeface="Dosis" pitchFamily="2" charset="0"/>
              </a:rPr>
              <a:t>konkreten</a:t>
            </a:r>
            <a:r>
              <a:rPr lang="de-DE" sz="3200" dirty="0">
                <a:latin typeface="Dosis" pitchFamily="2" charset="0"/>
              </a:rPr>
              <a:t> Menschen</a:t>
            </a:r>
          </a:p>
          <a:p>
            <a:endParaRPr lang="de-DE" sz="3200" dirty="0">
              <a:latin typeface="Dosis" pitchFamily="2" charset="0"/>
            </a:endParaRPr>
          </a:p>
          <a:p>
            <a:pPr marL="457200" indent="-457200">
              <a:buFont typeface="Symbol" panose="05050102010706020507" pitchFamily="18" charset="2"/>
              <a:buChar char="-"/>
            </a:pPr>
            <a:r>
              <a:rPr lang="de-DE" sz="3200" dirty="0">
                <a:latin typeface="Dosis" pitchFamily="2" charset="0"/>
              </a:rPr>
              <a:t>eine </a:t>
            </a:r>
            <a:r>
              <a:rPr lang="de-DE" sz="3200" b="1" dirty="0">
                <a:latin typeface="Dosis" pitchFamily="2" charset="0"/>
              </a:rPr>
              <a:t>konkrete</a:t>
            </a:r>
            <a:r>
              <a:rPr lang="de-DE" sz="3200" dirty="0">
                <a:latin typeface="Dosis" pitchFamily="2" charset="0"/>
              </a:rPr>
              <a:t> Handlungen</a:t>
            </a:r>
          </a:p>
          <a:p>
            <a:pPr marL="457200" indent="-457200">
              <a:buFont typeface="Symbol" panose="05050102010706020507" pitchFamily="18" charset="2"/>
              <a:buChar char="-"/>
            </a:pPr>
            <a:endParaRPr lang="de-DE" sz="3200" dirty="0">
              <a:latin typeface="Dosis" pitchFamily="2" charset="0"/>
            </a:endParaRPr>
          </a:p>
          <a:p>
            <a:pPr marL="457200" indent="-457200">
              <a:buFont typeface="Symbol" panose="05050102010706020507" pitchFamily="18" charset="2"/>
              <a:buChar char="-"/>
            </a:pPr>
            <a:r>
              <a:rPr lang="de-DE" sz="3200" dirty="0">
                <a:latin typeface="Dosis" pitchFamily="2" charset="0"/>
              </a:rPr>
              <a:t>ohne vernünftigen Zweifel </a:t>
            </a:r>
            <a:r>
              <a:rPr lang="de-DE" sz="3200" b="1" dirty="0">
                <a:latin typeface="Dosis" pitchFamily="2" charset="0"/>
              </a:rPr>
              <a:t>nachweisen</a:t>
            </a:r>
          </a:p>
        </p:txBody>
      </p:sp>
    </p:spTree>
    <p:extLst>
      <p:ext uri="{BB962C8B-B14F-4D97-AF65-F5344CB8AC3E}">
        <p14:creationId xmlns:p14="http://schemas.microsoft.com/office/powerpoint/2010/main" val="355525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533691" y="365374"/>
            <a:ext cx="7754099" cy="707886"/>
          </a:xfrm>
          <a:prstGeom prst="rect">
            <a:avLst/>
          </a:prstGeom>
          <a:noFill/>
        </p:spPr>
        <p:txBody>
          <a:bodyPr wrap="square" rtlCol="0">
            <a:spAutoFit/>
          </a:bodyPr>
          <a:lstStyle/>
          <a:p>
            <a:r>
              <a:rPr lang="de-DE" sz="4000" b="1" dirty="0">
                <a:latin typeface="Dosis" panose="02010503020202060003" pitchFamily="2" charset="77"/>
              </a:rPr>
              <a:t>Was nun?  </a:t>
            </a:r>
          </a:p>
        </p:txBody>
      </p:sp>
      <p:pic>
        <p:nvPicPr>
          <p:cNvPr id="5" name="Grafik 4" descr="Ein Bild, das Text, Screenshot, Brief, Schrift enthält.&#10;&#10;Automatisch generierte Beschreibung">
            <a:extLst>
              <a:ext uri="{FF2B5EF4-FFF2-40B4-BE49-F238E27FC236}">
                <a16:creationId xmlns:a16="http://schemas.microsoft.com/office/drawing/2014/main" id="{4D781E08-0A61-728F-8B09-1936BCF8B2FB}"/>
              </a:ext>
            </a:extLst>
          </p:cNvPr>
          <p:cNvPicPr>
            <a:picLocks noChangeAspect="1"/>
          </p:cNvPicPr>
          <p:nvPr/>
        </p:nvPicPr>
        <p:blipFill>
          <a:blip r:embed="rId4"/>
          <a:stretch>
            <a:fillRect/>
          </a:stretch>
        </p:blipFill>
        <p:spPr>
          <a:xfrm>
            <a:off x="717697" y="1755649"/>
            <a:ext cx="7772400" cy="4611623"/>
          </a:xfrm>
          <a:prstGeom prst="rect">
            <a:avLst/>
          </a:prstGeom>
        </p:spPr>
      </p:pic>
    </p:spTree>
    <p:extLst>
      <p:ext uri="{BB962C8B-B14F-4D97-AF65-F5344CB8AC3E}">
        <p14:creationId xmlns:p14="http://schemas.microsoft.com/office/powerpoint/2010/main" val="121309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533691" y="365374"/>
            <a:ext cx="7754099" cy="707886"/>
          </a:xfrm>
          <a:prstGeom prst="rect">
            <a:avLst/>
          </a:prstGeom>
          <a:noFill/>
        </p:spPr>
        <p:txBody>
          <a:bodyPr wrap="square" rtlCol="0">
            <a:spAutoFit/>
          </a:bodyPr>
          <a:lstStyle/>
          <a:p>
            <a:r>
              <a:rPr lang="de-DE" sz="4000" b="1" dirty="0">
                <a:latin typeface="Dosis" panose="02010503020202060003" pitchFamily="2" charset="77"/>
              </a:rPr>
              <a:t>Was fehlt in den BMJ Eckpunkten?</a:t>
            </a:r>
          </a:p>
        </p:txBody>
      </p:sp>
      <p:sp>
        <p:nvSpPr>
          <p:cNvPr id="2" name="Textfeld 1">
            <a:extLst>
              <a:ext uri="{FF2B5EF4-FFF2-40B4-BE49-F238E27FC236}">
                <a16:creationId xmlns:a16="http://schemas.microsoft.com/office/drawing/2014/main" id="{A324C09A-1E1C-1546-1977-489034CF45C1}"/>
              </a:ext>
            </a:extLst>
          </p:cNvPr>
          <p:cNvSpPr txBox="1"/>
          <p:nvPr/>
        </p:nvSpPr>
        <p:spPr>
          <a:xfrm>
            <a:off x="166240" y="1499114"/>
            <a:ext cx="8366775" cy="5109091"/>
          </a:xfrm>
          <a:prstGeom prst="rect">
            <a:avLst/>
          </a:prstGeom>
          <a:noFill/>
        </p:spPr>
        <p:txBody>
          <a:bodyPr wrap="square" rtlCol="0">
            <a:spAutoFit/>
          </a:bodyPr>
          <a:lstStyle/>
          <a:p>
            <a:pPr marL="457200" indent="-457200">
              <a:buFont typeface="Symbol" panose="05050102010706020507" pitchFamily="18" charset="2"/>
              <a:buChar char="-"/>
            </a:pPr>
            <a:r>
              <a:rPr lang="de-DE" sz="2800" dirty="0">
                <a:latin typeface="Dosis" pitchFamily="2" charset="0"/>
              </a:rPr>
              <a:t>Unklarer Regelungsanspruch: </a:t>
            </a:r>
          </a:p>
          <a:p>
            <a:pPr marL="457200" indent="-457200">
              <a:buFont typeface="Symbol" panose="05050102010706020507" pitchFamily="18" charset="2"/>
              <a:buChar char="-"/>
            </a:pPr>
            <a:endParaRPr lang="de-DE" sz="2800" dirty="0">
              <a:latin typeface="Dosis" pitchFamily="2" charset="0"/>
              <a:sym typeface="Wingdings" pitchFamily="2" charset="2"/>
            </a:endParaRPr>
          </a:p>
          <a:p>
            <a:r>
              <a:rPr lang="de-DE" sz="2800" dirty="0">
                <a:latin typeface="Dosis" pitchFamily="2" charset="0"/>
                <a:sym typeface="Wingdings" pitchFamily="2" charset="2"/>
              </a:rPr>
              <a:t> </a:t>
            </a:r>
            <a:r>
              <a:rPr lang="de-DE" sz="2800" dirty="0">
                <a:latin typeface="Dosis" pitchFamily="2" charset="0"/>
              </a:rPr>
              <a:t>Verzicht auf Definition “digitale Gewalt“</a:t>
            </a:r>
          </a:p>
          <a:p>
            <a:pPr marL="457200" indent="-457200">
              <a:buFont typeface="Symbol" panose="05050102010706020507" pitchFamily="18" charset="2"/>
              <a:buChar char="-"/>
            </a:pPr>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Ungenügender Regelungsanspruch:</a:t>
            </a:r>
          </a:p>
          <a:p>
            <a:pPr marL="457200" indent="-457200">
              <a:buFont typeface="Symbol" panose="05050102010706020507" pitchFamily="18" charset="2"/>
              <a:buChar char="-"/>
            </a:pPr>
            <a:endParaRPr lang="de-DE" sz="2800" dirty="0">
              <a:latin typeface="Dosis" pitchFamily="2" charset="0"/>
            </a:endParaRPr>
          </a:p>
          <a:p>
            <a:r>
              <a:rPr lang="de-DE" sz="2800" dirty="0">
                <a:latin typeface="Dosis" pitchFamily="2" charset="0"/>
                <a:sym typeface="Wingdings" pitchFamily="2" charset="2"/>
              </a:rPr>
              <a:t> </a:t>
            </a:r>
            <a:r>
              <a:rPr lang="de-DE" sz="2800" dirty="0">
                <a:latin typeface="Dosis" pitchFamily="2" charset="0"/>
              </a:rPr>
              <a:t>Verzicht u.a. auf Förderung von Beratungsangeboten</a:t>
            </a:r>
          </a:p>
          <a:p>
            <a:pPr marL="457200" indent="-457200">
              <a:buFont typeface="Symbol" panose="05050102010706020507" pitchFamily="18" charset="2"/>
              <a:buChar char="-"/>
            </a:pPr>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Unmöglicher Regelungsanspruch:</a:t>
            </a:r>
          </a:p>
          <a:p>
            <a:endParaRPr lang="de-DE" sz="2800" dirty="0">
              <a:latin typeface="Dosis" pitchFamily="2" charset="0"/>
            </a:endParaRPr>
          </a:p>
          <a:p>
            <a:r>
              <a:rPr lang="de-DE" sz="2800" dirty="0">
                <a:latin typeface="Dosis" pitchFamily="2" charset="0"/>
                <a:sym typeface="Wingdings" pitchFamily="2" charset="2"/>
              </a:rPr>
              <a:t> Lassen DSA/Unionsrecht überhaupt Spielraum?</a:t>
            </a:r>
            <a:endParaRPr lang="de-DE" sz="2800" dirty="0">
              <a:latin typeface="Dosis" pitchFamily="2" charset="0"/>
            </a:endParaRPr>
          </a:p>
          <a:p>
            <a:pPr marL="457200" indent="-457200">
              <a:buFont typeface="Symbol" panose="05050102010706020507" pitchFamily="18" charset="2"/>
              <a:buChar char="-"/>
            </a:pPr>
            <a:endParaRPr lang="de-DE" dirty="0">
              <a:latin typeface="Dosis" pitchFamily="2" charset="0"/>
            </a:endParaRPr>
          </a:p>
        </p:txBody>
      </p:sp>
    </p:spTree>
    <p:extLst>
      <p:ext uri="{BB962C8B-B14F-4D97-AF65-F5344CB8AC3E}">
        <p14:creationId xmlns:p14="http://schemas.microsoft.com/office/powerpoint/2010/main" val="251317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27" name="Textfeld 26">
            <a:extLst>
              <a:ext uri="{FF2B5EF4-FFF2-40B4-BE49-F238E27FC236}">
                <a16:creationId xmlns:a16="http://schemas.microsoft.com/office/drawing/2014/main" id="{82C04592-87F9-8448-8A8A-26F198CEAE14}"/>
              </a:ext>
            </a:extLst>
          </p:cNvPr>
          <p:cNvSpPr txBox="1"/>
          <p:nvPr/>
        </p:nvSpPr>
        <p:spPr>
          <a:xfrm>
            <a:off x="533691" y="360248"/>
            <a:ext cx="8735000" cy="1323439"/>
          </a:xfrm>
          <a:prstGeom prst="rect">
            <a:avLst/>
          </a:prstGeom>
          <a:noFill/>
        </p:spPr>
        <p:txBody>
          <a:bodyPr wrap="square" rtlCol="0">
            <a:spAutoFit/>
          </a:bodyPr>
          <a:lstStyle/>
          <a:p>
            <a:r>
              <a:rPr lang="de-DE" sz="4000" b="1" dirty="0">
                <a:latin typeface="Dosis" panose="02010503020202060003" pitchFamily="2" charset="77"/>
              </a:rPr>
              <a:t>Stärkung privater Auskunftsansprüche</a:t>
            </a:r>
          </a:p>
          <a:p>
            <a:endParaRPr lang="de-DE" sz="4000" b="1" dirty="0">
              <a:latin typeface="Dosis" panose="02010503020202060003" pitchFamily="2" charset="77"/>
            </a:endParaRPr>
          </a:p>
        </p:txBody>
      </p:sp>
      <p:sp>
        <p:nvSpPr>
          <p:cNvPr id="3" name="Textfeld 2">
            <a:extLst>
              <a:ext uri="{FF2B5EF4-FFF2-40B4-BE49-F238E27FC236}">
                <a16:creationId xmlns:a16="http://schemas.microsoft.com/office/drawing/2014/main" id="{FF4FBE9A-E162-EBDD-FEDE-47EE03AC2B4A}"/>
              </a:ext>
            </a:extLst>
          </p:cNvPr>
          <p:cNvSpPr txBox="1"/>
          <p:nvPr/>
        </p:nvSpPr>
        <p:spPr>
          <a:xfrm>
            <a:off x="166240" y="1499114"/>
            <a:ext cx="8366775" cy="4678204"/>
          </a:xfrm>
          <a:prstGeom prst="rect">
            <a:avLst/>
          </a:prstGeom>
          <a:noFill/>
        </p:spPr>
        <p:txBody>
          <a:bodyPr wrap="square" rtlCol="0">
            <a:spAutoFit/>
          </a:bodyPr>
          <a:lstStyle/>
          <a:p>
            <a:pPr marL="457200" indent="-457200">
              <a:buFont typeface="Symbol" panose="05050102010706020507" pitchFamily="18" charset="2"/>
              <a:buChar char="-"/>
            </a:pPr>
            <a:r>
              <a:rPr lang="de-DE" sz="2800" dirty="0">
                <a:latin typeface="Dosis" pitchFamily="2" charset="0"/>
              </a:rPr>
              <a:t>Klar: Status quo unbefriedigend</a:t>
            </a:r>
          </a:p>
          <a:p>
            <a:endParaRPr lang="de-DE" sz="2800" dirty="0">
              <a:latin typeface="Dosis" pitchFamily="2" charset="0"/>
            </a:endParaRPr>
          </a:p>
          <a:p>
            <a:pPr marL="457200" indent="-457200">
              <a:buFont typeface="Symbol" panose="05050102010706020507" pitchFamily="18" charset="2"/>
              <a:buChar char="-"/>
            </a:pPr>
            <a:r>
              <a:rPr lang="de-DE" sz="2800" dirty="0">
                <a:latin typeface="Dosis" pitchFamily="2" charset="0"/>
              </a:rPr>
              <a:t>Unsere Kritik: </a:t>
            </a:r>
          </a:p>
          <a:p>
            <a:pPr marL="914400" lvl="1" indent="-457200">
              <a:buFont typeface="Arial" panose="020B0604020202020204" pitchFamily="34" charset="0"/>
              <a:buChar char="•"/>
            </a:pPr>
            <a:r>
              <a:rPr lang="de-DE" sz="2800" dirty="0">
                <a:latin typeface="Dosis" pitchFamily="2" charset="0"/>
              </a:rPr>
              <a:t>Entlässt Plattformen aus ihrer Verantwortung</a:t>
            </a:r>
          </a:p>
          <a:p>
            <a:pPr marL="914400" lvl="1" indent="-457200">
              <a:buFont typeface="Arial" panose="020B0604020202020204" pitchFamily="34" charset="0"/>
              <a:buChar char="•"/>
            </a:pPr>
            <a:endParaRPr lang="de-DE" sz="2800" dirty="0">
              <a:latin typeface="Dosis" pitchFamily="2" charset="0"/>
            </a:endParaRPr>
          </a:p>
          <a:p>
            <a:pPr marL="914400" lvl="1" indent="-457200">
              <a:buFont typeface="Arial" panose="020B0604020202020204" pitchFamily="34" charset="0"/>
              <a:buChar char="•"/>
            </a:pPr>
            <a:r>
              <a:rPr lang="de-DE" sz="2800" dirty="0">
                <a:latin typeface="Dosis" pitchFamily="2" charset="0"/>
              </a:rPr>
              <a:t>Kampf gegen digitale Gewalt mit analogen Mitteln</a:t>
            </a:r>
          </a:p>
          <a:p>
            <a:pPr marL="914400" lvl="1" indent="-457200">
              <a:buFont typeface="Arial" panose="020B0604020202020204" pitchFamily="34" charset="0"/>
              <a:buChar char="•"/>
            </a:pPr>
            <a:endParaRPr lang="de-DE" sz="2800" dirty="0">
              <a:latin typeface="Dosis" pitchFamily="2" charset="0"/>
            </a:endParaRPr>
          </a:p>
          <a:p>
            <a:pPr marL="914400" lvl="1" indent="-457200">
              <a:buFont typeface="Arial" panose="020B0604020202020204" pitchFamily="34" charset="0"/>
              <a:buChar char="•"/>
            </a:pPr>
            <a:r>
              <a:rPr lang="de-DE" sz="2800" dirty="0">
                <a:latin typeface="Dosis" pitchFamily="2" charset="0"/>
              </a:rPr>
              <a:t>Führt zu unabsehbaren Folgeproblemen (Haftung des Anschlussinhabers?)</a:t>
            </a:r>
          </a:p>
          <a:p>
            <a:endParaRPr lang="de-DE" sz="2800" dirty="0">
              <a:latin typeface="Dosis" pitchFamily="2" charset="0"/>
            </a:endParaRPr>
          </a:p>
          <a:p>
            <a:pPr marL="457200" indent="-457200">
              <a:buFont typeface="Symbol" panose="05050102010706020507" pitchFamily="18" charset="2"/>
              <a:buChar char="-"/>
            </a:pPr>
            <a:endParaRPr lang="de-DE" dirty="0">
              <a:latin typeface="Dosis" pitchFamily="2" charset="0"/>
            </a:endParaRPr>
          </a:p>
        </p:txBody>
      </p:sp>
    </p:spTree>
    <p:extLst>
      <p:ext uri="{BB962C8B-B14F-4D97-AF65-F5344CB8AC3E}">
        <p14:creationId xmlns:p14="http://schemas.microsoft.com/office/powerpoint/2010/main" val="39247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82BCCF-445D-7746-B643-9DD50D957EA5}"/>
              </a:ext>
            </a:extLst>
          </p:cNvPr>
          <p:cNvPicPr>
            <a:picLocks noChangeAspect="1"/>
          </p:cNvPicPr>
          <p:nvPr/>
        </p:nvPicPr>
        <p:blipFill>
          <a:blip r:embed="rId3"/>
          <a:stretch>
            <a:fillRect/>
          </a:stretch>
        </p:blipFill>
        <p:spPr>
          <a:xfrm>
            <a:off x="8968018" y="43815"/>
            <a:ext cx="3223982" cy="1128394"/>
          </a:xfrm>
          <a:prstGeom prst="rect">
            <a:avLst/>
          </a:prstGeom>
        </p:spPr>
      </p:pic>
      <p:grpSp>
        <p:nvGrpSpPr>
          <p:cNvPr id="20" name="Gruppieren 19">
            <a:extLst>
              <a:ext uri="{FF2B5EF4-FFF2-40B4-BE49-F238E27FC236}">
                <a16:creationId xmlns:a16="http://schemas.microsoft.com/office/drawing/2014/main" id="{A8BF113A-744F-FA43-8F8D-7B492BC642EF}"/>
              </a:ext>
            </a:extLst>
          </p:cNvPr>
          <p:cNvGrpSpPr/>
          <p:nvPr/>
        </p:nvGrpSpPr>
        <p:grpSpPr>
          <a:xfrm>
            <a:off x="0" y="0"/>
            <a:ext cx="12192000" cy="6858000"/>
            <a:chOff x="0" y="0"/>
            <a:chExt cx="12192000" cy="6858000"/>
          </a:xfrm>
        </p:grpSpPr>
        <p:cxnSp>
          <p:nvCxnSpPr>
            <p:cNvPr id="21" name="Gerade Verbindung 20">
              <a:extLst>
                <a:ext uri="{FF2B5EF4-FFF2-40B4-BE49-F238E27FC236}">
                  <a16:creationId xmlns:a16="http://schemas.microsoft.com/office/drawing/2014/main" id="{38C9C3AB-4B35-8348-9F0A-39DED9C91DF9}"/>
                </a:ext>
              </a:extLst>
            </p:cNvPr>
            <p:cNvCxnSpPr/>
            <p:nvPr/>
          </p:nvCxnSpPr>
          <p:spPr>
            <a:xfrm>
              <a:off x="8778240" y="0"/>
              <a:ext cx="0" cy="685800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F483864C-C74E-FC4A-83EA-BA1A6F2ADC8B}"/>
                </a:ext>
              </a:extLst>
            </p:cNvPr>
            <p:cNvCxnSpPr/>
            <p:nvPr/>
          </p:nvCxnSpPr>
          <p:spPr>
            <a:xfrm>
              <a:off x="0" y="1264920"/>
              <a:ext cx="12192000" cy="0"/>
            </a:xfrm>
            <a:prstGeom prst="line">
              <a:avLst/>
            </a:prstGeom>
            <a:ln w="50800">
              <a:solidFill>
                <a:srgbClr val="5597D3"/>
              </a:solidFill>
            </a:ln>
          </p:spPr>
          <p:style>
            <a:lnRef idx="1">
              <a:schemeClr val="accent1"/>
            </a:lnRef>
            <a:fillRef idx="0">
              <a:schemeClr val="accent1"/>
            </a:fillRef>
            <a:effectRef idx="0">
              <a:schemeClr val="accent1"/>
            </a:effectRef>
            <a:fontRef idx="minor">
              <a:schemeClr val="tx1"/>
            </a:fontRef>
          </p:style>
        </p:cxnSp>
        <p:pic>
          <p:nvPicPr>
            <p:cNvPr id="23" name="Grafik 22">
              <a:extLst>
                <a:ext uri="{FF2B5EF4-FFF2-40B4-BE49-F238E27FC236}">
                  <a16:creationId xmlns:a16="http://schemas.microsoft.com/office/drawing/2014/main" id="{275551E2-F020-2143-BBEB-35D2B89BE1E8}"/>
                </a:ext>
              </a:extLst>
            </p:cNvPr>
            <p:cNvPicPr>
              <a:picLocks noChangeAspect="1"/>
            </p:cNvPicPr>
            <p:nvPr/>
          </p:nvPicPr>
          <p:blipFill>
            <a:blip r:embed="rId3"/>
            <a:stretch>
              <a:fillRect/>
            </a:stretch>
          </p:blipFill>
          <p:spPr>
            <a:xfrm>
              <a:off x="8968018" y="43815"/>
              <a:ext cx="3223982" cy="1128394"/>
            </a:xfrm>
            <a:prstGeom prst="rect">
              <a:avLst/>
            </a:prstGeom>
          </p:spPr>
        </p:pic>
      </p:grpSp>
      <p:sp>
        <p:nvSpPr>
          <p:cNvPr id="13" name="Inhaltsplatzhalter 24">
            <a:extLst>
              <a:ext uri="{FF2B5EF4-FFF2-40B4-BE49-F238E27FC236}">
                <a16:creationId xmlns:a16="http://schemas.microsoft.com/office/drawing/2014/main" id="{42BFC059-7E42-2842-9B65-A7AA223DABC6}"/>
              </a:ext>
            </a:extLst>
          </p:cNvPr>
          <p:cNvSpPr>
            <a:spLocks noGrp="1"/>
          </p:cNvSpPr>
          <p:nvPr>
            <p:ph idx="1"/>
          </p:nvPr>
        </p:nvSpPr>
        <p:spPr>
          <a:xfrm>
            <a:off x="304802" y="1813362"/>
            <a:ext cx="8283661" cy="4266804"/>
          </a:xfrm>
        </p:spPr>
        <p:txBody>
          <a:bodyPr>
            <a:normAutofit/>
          </a:bodyPr>
          <a:lstStyle/>
          <a:p>
            <a:pPr marL="0" indent="0">
              <a:lnSpc>
                <a:spcPct val="150000"/>
              </a:lnSpc>
              <a:buNone/>
            </a:pPr>
            <a:endParaRPr lang="de-DE" sz="3500" dirty="0">
              <a:latin typeface="Dosis" panose="02010503020202060003" pitchFamily="2" charset="77"/>
            </a:endParaRPr>
          </a:p>
          <a:p>
            <a:pPr marL="0" indent="0">
              <a:lnSpc>
                <a:spcPct val="100000"/>
              </a:lnSpc>
              <a:buNone/>
            </a:pPr>
            <a:r>
              <a:rPr lang="de-DE" sz="3500" b="1" dirty="0">
                <a:latin typeface="Dosis" panose="02010503020202060003" pitchFamily="2" charset="77"/>
              </a:rPr>
              <a:t>Wie könnte grundrechtssensibler digitaler Gewaltschutz stattdessen aussehen?</a:t>
            </a:r>
          </a:p>
          <a:p>
            <a:pPr marL="0" indent="0">
              <a:lnSpc>
                <a:spcPct val="150000"/>
              </a:lnSpc>
              <a:buNone/>
            </a:pPr>
            <a:endParaRPr lang="de-DE" sz="3500" dirty="0">
              <a:latin typeface="Dosis" panose="02010503020202060003" pitchFamily="2" charset="77"/>
            </a:endParaRPr>
          </a:p>
        </p:txBody>
      </p:sp>
    </p:spTree>
    <p:extLst>
      <p:ext uri="{BB962C8B-B14F-4D97-AF65-F5344CB8AC3E}">
        <p14:creationId xmlns:p14="http://schemas.microsoft.com/office/powerpoint/2010/main" val="372331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kimedia Foundation">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Microsoft Macintosh PowerPoint</Application>
  <PresentationFormat>Breitbild</PresentationFormat>
  <Paragraphs>181</Paragraphs>
  <Slides>13</Slides>
  <Notes>13</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13</vt:i4>
      </vt:variant>
    </vt:vector>
  </HeadingPairs>
  <TitlesOfParts>
    <vt:vector size="25" baseType="lpstr">
      <vt:lpstr>Arial</vt:lpstr>
      <vt:lpstr>Calibri</vt:lpstr>
      <vt:lpstr>Calibri Light</vt:lpstr>
      <vt:lpstr>Century Gothic</vt:lpstr>
      <vt:lpstr>Dosis</vt:lpstr>
      <vt:lpstr>Inter var</vt:lpstr>
      <vt:lpstr>Montserrat</vt:lpstr>
      <vt:lpstr>Open Sans</vt:lpstr>
      <vt:lpstr>Source Serif Pro</vt:lpstr>
      <vt:lpstr>Symbol</vt:lpstr>
      <vt:lpstr>Office</vt:lpstr>
      <vt:lpstr>Wikimedia Foundation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Digitalpolitik: Mehr als nur Netzausbau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Luisa Podsadny</dc:creator>
  <cp:lastModifiedBy>Sina Laubenstein</cp:lastModifiedBy>
  <cp:revision>94</cp:revision>
  <cp:lastPrinted>2019-07-19T09:38:27Z</cp:lastPrinted>
  <dcterms:created xsi:type="dcterms:W3CDTF">2019-07-19T07:41:22Z</dcterms:created>
  <dcterms:modified xsi:type="dcterms:W3CDTF">2023-12-05T17:33:47Z</dcterms:modified>
</cp:coreProperties>
</file>